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2" r:id="rId2"/>
    <p:sldId id="281" r:id="rId3"/>
    <p:sldId id="298" r:id="rId4"/>
    <p:sldId id="295" r:id="rId5"/>
    <p:sldId id="296" r:id="rId6"/>
    <p:sldId id="299" r:id="rId7"/>
    <p:sldId id="303" r:id="rId8"/>
    <p:sldId id="311" r:id="rId9"/>
    <p:sldId id="312" r:id="rId10"/>
    <p:sldId id="304" r:id="rId11"/>
    <p:sldId id="315" r:id="rId12"/>
    <p:sldId id="313" r:id="rId13"/>
    <p:sldId id="314" r:id="rId14"/>
    <p:sldId id="317" r:id="rId15"/>
    <p:sldId id="316" r:id="rId16"/>
    <p:sldId id="306" r:id="rId17"/>
    <p:sldId id="284" r:id="rId18"/>
    <p:sldId id="28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83DB86C-A654-4C6E-A7D2-F4D49ADD7B2F}">
          <p14:sldIdLst>
            <p14:sldId id="302"/>
            <p14:sldId id="281"/>
            <p14:sldId id="298"/>
            <p14:sldId id="295"/>
            <p14:sldId id="296"/>
            <p14:sldId id="299"/>
            <p14:sldId id="303"/>
            <p14:sldId id="311"/>
            <p14:sldId id="312"/>
            <p14:sldId id="304"/>
            <p14:sldId id="315"/>
            <p14:sldId id="313"/>
            <p14:sldId id="314"/>
            <p14:sldId id="317"/>
            <p14:sldId id="316"/>
            <p14:sldId id="306"/>
            <p14:sldId id="284"/>
            <p14:sldId id="287"/>
            <p14:sldId id="269"/>
          </p14:sldIdLst>
        </p14:section>
        <p14:section name="Раздел без заголовка" id="{CFB9E36E-D6FB-4C01-9864-F588A901AB5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9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478474613931792E-2"/>
          <c:y val="0"/>
          <c:w val="0.76108019247861736"/>
          <c:h val="0.79544382541851899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663680"/>
        <c:axId val="84530304"/>
        <c:axId val="0"/>
      </c:bar3DChart>
      <c:catAx>
        <c:axId val="8466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4530304"/>
        <c:crosses val="autoZero"/>
        <c:auto val="1"/>
        <c:lblAlgn val="ctr"/>
        <c:lblOffset val="100"/>
        <c:noMultiLvlLbl val="0"/>
      </c:catAx>
      <c:valAx>
        <c:axId val="845303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4663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2360171786468652"/>
          <c:y val="0.31277913442386118"/>
          <c:w val="0.24994288829019179"/>
          <c:h val="0.28030756334683976"/>
        </c:manualLayout>
      </c:layout>
      <c:overlay val="0"/>
      <c:txPr>
        <a:bodyPr/>
        <a:lstStyle/>
        <a:p>
          <a:pPr>
            <a:defRPr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614-4A78-91BF-C344DE86EF2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F614-4A78-91BF-C344DE86EF2F}"/>
              </c:ext>
            </c:extLst>
          </c:dPt>
          <c:dLbls>
            <c:dLbl>
              <c:idx val="0"/>
              <c:layout>
                <c:manualLayout>
                  <c:x val="-5.0127256392954116E-2"/>
                  <c:y val="-0.18979460635819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14-4A78-91BF-C344DE86EF2F}"/>
                </c:ext>
              </c:extLst>
            </c:dLbl>
            <c:dLbl>
              <c:idx val="1"/>
              <c:layout>
                <c:manualLayout>
                  <c:x val="-2.2960410862076958E-4"/>
                  <c:y val="9.0905683394157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14-4A78-91BF-C344DE86EF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прошли преддипломную практику</c:v>
                </c:pt>
                <c:pt idx="1">
                  <c:v>в базовых организациях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2713</c:v>
                </c:pt>
                <c:pt idx="1">
                  <c:v>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14-4A78-91BF-C344DE86E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1644460677974888"/>
          <c:y val="0.29655375298015585"/>
          <c:w val="0.38355539322025156"/>
          <c:h val="0.50902764289697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5C124-8B80-4233-B3C2-E9117CAE65A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F5D3-13B3-48D5-9CEA-C066C60A2F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CF5D3-13B3-48D5-9CEA-C066C60A2F7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0060" y="2132856"/>
            <a:ext cx="7772400" cy="147002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21863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3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4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9144000" cy="12418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27984" y="143722"/>
            <a:ext cx="4402832" cy="95436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722"/>
            <a:ext cx="9144000" cy="48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7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9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2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9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07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2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2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B0679-9827-4807-A19C-428D6F1FBB16}" type="datetimeFigureOut">
              <a:rPr lang="ru-RU" smtClean="0"/>
              <a:pPr/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FBD58-9668-4F82-A9ED-3975D48EF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7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oleObject" Target="file:///D:\&#1052;&#1086;&#1080;%20&#1076;&#1086;&#1082;&#1091;&#1084;&#1077;&#1085;&#1090;&#1099;\&#1044;&#1077;&#1085;&#1100;%20&#1082;&#1072;&#1088;&#1100;&#1077;&#1088;&#1099;\&#1044;&#1077;&#1085;&#1100;%20&#1082;&#1072;&#1088;&#1100;&#1077;&#1088;&#1099;%202016\&#1055;&#1080;&#1089;&#1100;&#1084;&#1086;%20&#1044;&#1077;&#1085;&#1100;%20&#1050;&#1072;&#1088;&#1100;&#1077;&#1088;&#1099;%202016.pdf" TargetMode="Externa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jpeg"/><Relationship Id="rId11" Type="http://schemas.openxmlformats.org/officeDocument/2006/relationships/image" Target="../media/image50.png"/><Relationship Id="rId5" Type="http://schemas.openxmlformats.org/officeDocument/2006/relationships/image" Target="../media/image51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49.pn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gif"/><Relationship Id="rId4" Type="http://schemas.openxmlformats.org/officeDocument/2006/relationships/image" Target="../media/image17.gif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23528" y="1484784"/>
            <a:ext cx="8496944" cy="47525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1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СИСТЕМЫ РАСПРЕДЕЛЕНИЯ И ТРУДОУСТРОЙСТВА ВЫПУСКНИКОВ НА ПРИМЕРЕ БЕЛОРУССКОГО ГОСУДАРСТВЕННОГО УНИВЕРСИТЕТА</a:t>
            </a:r>
            <a:endParaRPr lang="ru-RU" sz="51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МИНСК, 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6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        ДОКУМЕНТЫ</a:t>
            </a:r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86000" y="-369168"/>
            <a:ext cx="4248472" cy="88204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1340768"/>
            <a:ext cx="882047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Бланк свидетельства о направлении на работу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        ДОКУМЕНТЫ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844824"/>
            <a:ext cx="41764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Бланк </a:t>
            </a:r>
          </a:p>
          <a:p>
            <a:pPr algn="ctr" fontAlgn="t"/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справки о самостоятельном трудоустройстве </a:t>
            </a:r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3748787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02832" cy="954360"/>
          </a:xfrm>
        </p:spPr>
        <p:txBody>
          <a:bodyPr/>
          <a:lstStyle/>
          <a:p>
            <a:r>
              <a:rPr lang="ru-RU" dirty="0"/>
              <a:t>ГАРАНТИИ И КОМПЕНСАЦИИ</a:t>
            </a:r>
          </a:p>
        </p:txBody>
      </p:sp>
      <p:pic>
        <p:nvPicPr>
          <p:cNvPr id="3" name="Рисунок 2" descr="depositphotos_26871073-stock-photo-3d-man-showing-thumbs-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356030" cy="12241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1700808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ГАРАНТИРОВАННОЕ ПЕРВОЕ РАБОЧЕЕ МЕСТО </a:t>
            </a:r>
          </a:p>
        </p:txBody>
      </p:sp>
      <p:pic>
        <p:nvPicPr>
          <p:cNvPr id="5" name="Рисунок 4" descr="depositphotos_5422513-stock-photo-3d-small-way-cho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2448271" cy="1224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335699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 НА ПЕРЕРАСПРЕДЕЛЕНИЕ </a:t>
            </a:r>
          </a:p>
        </p:txBody>
      </p:sp>
      <p:pic>
        <p:nvPicPr>
          <p:cNvPr id="7" name="Рисунок 6" descr="depositphotos_11140826-stock-photo-3d-white-in-vac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7"/>
            <a:ext cx="2123728" cy="1584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50131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ОПЛАЧИВАЕМЫЙ ОТДЫХ </a:t>
            </a:r>
          </a:p>
        </p:txBody>
      </p:sp>
      <p:pic>
        <p:nvPicPr>
          <p:cNvPr id="9" name="Рисунок 8" descr="скачанные файлы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412776"/>
            <a:ext cx="2216646" cy="13815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8184" y="162880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КОМПЕНСИЦИЯ ЗАТРАТ ПО НАЙМУ ЖИЛЬЯ </a:t>
            </a:r>
          </a:p>
        </p:txBody>
      </p:sp>
      <p:pic>
        <p:nvPicPr>
          <p:cNvPr id="12" name="Рисунок 11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2924944"/>
            <a:ext cx="1881560" cy="15121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84168" y="3140968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ВЫПЛАТЫ ВЫПУСКНИКАМ, НАПРАВЛЕННЫМ В ДР.МЕСТНОСТЬ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2160" y="494116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ОКЛАДА  (ПРОЧИЕ ЛЬГОТЫ) </a:t>
            </a:r>
          </a:p>
        </p:txBody>
      </p:sp>
      <p:pic>
        <p:nvPicPr>
          <p:cNvPr id="16" name="Рисунок 15" descr="бе-ый-d-че-овек-красный-симво-процента-511937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4509120"/>
            <a:ext cx="1368152" cy="14628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4402832" cy="95436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ВЫПУСКНИКОВ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97252" y="1261774"/>
            <a:ext cx="38164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ПЕРЕРАСПРЕДЕЛЕНИЕ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040594" y="3633699"/>
            <a:ext cx="273630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ВОЗМЕЩЕНИЕ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350x350_0xc0a8393c_176418164813704700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8758" y="4364612"/>
            <a:ext cx="1882899" cy="1882899"/>
          </a:xfrm>
          <a:prstGeom prst="rect">
            <a:avLst/>
          </a:prstGeom>
        </p:spPr>
      </p:pic>
      <p:pic>
        <p:nvPicPr>
          <p:cNvPr id="10" name="Рисунок 9" descr="4084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956769"/>
            <a:ext cx="1532756" cy="1774023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629047678"/>
              </p:ext>
            </p:extLst>
          </p:nvPr>
        </p:nvGraphicFramePr>
        <p:xfrm>
          <a:off x="693862" y="4149080"/>
          <a:ext cx="2664296" cy="23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60" y="2132856"/>
            <a:ext cx="2454818" cy="18002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25810" y="1255451"/>
            <a:ext cx="441819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РАСПРЕДЕЛЕНИЯ ВЫПУСКНИКОВ  </a:t>
            </a:r>
          </a:p>
          <a:p>
            <a:pPr algn="l"/>
            <a:r>
              <a:rPr lang="ru-RU" sz="25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49" y="4565662"/>
            <a:ext cx="2514219" cy="1705372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1233820" y="3610618"/>
            <a:ext cx="2952328" cy="1269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ТРУДОУСТРОЙСТВО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ВЫПУСКНИКОВ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КАРЬЕРНЫЙ ФОРУМ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436606"/>
              </p:ext>
            </p:extLst>
          </p:nvPr>
        </p:nvGraphicFramePr>
        <p:xfrm>
          <a:off x="107504" y="1664257"/>
          <a:ext cx="3312368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668166" imgH="8097380" progId="AcroExch.Document.7">
                  <p:link updateAutomatic="1"/>
                </p:oleObj>
              </mc:Choice>
              <mc:Fallback>
                <p:oleObj name="Acrobat Document" r:id="rId3" imgW="5668166" imgH="8097380" progId="AcroExch.Document.7">
                  <p:link updateAutomatic="1"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664257"/>
                        <a:ext cx="3312368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http://earchives.bsu.by/bitstream/link/1958/16/IMG_4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268760"/>
            <a:ext cx="2592288" cy="1684988"/>
          </a:xfrm>
          <a:prstGeom prst="rect">
            <a:avLst/>
          </a:prstGeom>
          <a:noFill/>
        </p:spPr>
      </p:pic>
      <p:pic>
        <p:nvPicPr>
          <p:cNvPr id="47111" name="Picture 7" descr="http://earchives.bsu.by/bitstream/link/1958/30/IMG_41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51553"/>
            <a:ext cx="2854125" cy="1800952"/>
          </a:xfrm>
          <a:prstGeom prst="rect">
            <a:avLst/>
          </a:prstGeom>
          <a:noFill/>
        </p:spPr>
      </p:pic>
      <p:pic>
        <p:nvPicPr>
          <p:cNvPr id="6" name="Рисунок 5" descr="PBK_80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1266322"/>
            <a:ext cx="3131840" cy="2090669"/>
          </a:xfrm>
          <a:prstGeom prst="rect">
            <a:avLst/>
          </a:prstGeom>
        </p:spPr>
      </p:pic>
      <p:pic>
        <p:nvPicPr>
          <p:cNvPr id="7" name="Рисунок 6" descr="PBK_81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9710" y="1098081"/>
            <a:ext cx="2234889" cy="1491921"/>
          </a:xfrm>
          <a:prstGeom prst="rect">
            <a:avLst/>
          </a:prstGeom>
        </p:spPr>
      </p:pic>
      <p:pic>
        <p:nvPicPr>
          <p:cNvPr id="8" name="Рисунок 7" descr="DSC_12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3592" y="4380645"/>
            <a:ext cx="3002546" cy="1964132"/>
          </a:xfrm>
          <a:prstGeom prst="rect">
            <a:avLst/>
          </a:prstGeom>
        </p:spPr>
      </p:pic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612799"/>
              </p:ext>
            </p:extLst>
          </p:nvPr>
        </p:nvGraphicFramePr>
        <p:xfrm>
          <a:off x="4211960" y="5187653"/>
          <a:ext cx="708943" cy="113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10" imgW="724001" imgH="1133633" progId="Paint.Picture">
                  <p:embed/>
                </p:oleObj>
              </mc:Choice>
              <mc:Fallback>
                <p:oleObj name="Точечный рисунок" r:id="rId10" imgW="724001" imgH="1133633" progId="Paint.Picture">
                  <p:embed/>
                  <p:pic>
                    <p:nvPicPr>
                      <p:cNvPr id="337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5187653"/>
                        <a:ext cx="708943" cy="1130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1888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BT_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356992"/>
            <a:ext cx="2088232" cy="3168352"/>
          </a:xfrm>
          <a:prstGeom prst="rect">
            <a:avLst/>
          </a:prstGeom>
        </p:spPr>
      </p:pic>
      <p:pic>
        <p:nvPicPr>
          <p:cNvPr id="6" name="Рисунок 5" descr="PBK_8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356992"/>
            <a:ext cx="4283968" cy="2859744"/>
          </a:xfrm>
          <a:prstGeom prst="rect">
            <a:avLst/>
          </a:prstGeom>
        </p:spPr>
      </p:pic>
      <p:pic>
        <p:nvPicPr>
          <p:cNvPr id="7" name="Рисунок 6" descr="PBT_0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484784"/>
            <a:ext cx="2743200" cy="1831543"/>
          </a:xfrm>
          <a:prstGeom prst="rect">
            <a:avLst/>
          </a:prstGeom>
        </p:spPr>
      </p:pic>
      <p:pic>
        <p:nvPicPr>
          <p:cNvPr id="8" name="Рисунок 7" descr="PBT_00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645024"/>
            <a:ext cx="1831543" cy="2743200"/>
          </a:xfrm>
          <a:prstGeom prst="rect">
            <a:avLst/>
          </a:prstGeom>
        </p:spPr>
      </p:pic>
      <p:pic>
        <p:nvPicPr>
          <p:cNvPr id="10" name="Рисунок 9" descr="Афиш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68760"/>
            <a:ext cx="1877559" cy="2655553"/>
          </a:xfrm>
          <a:prstGeom prst="rect">
            <a:avLst/>
          </a:prstGeom>
        </p:spPr>
      </p:pic>
      <p:pic>
        <p:nvPicPr>
          <p:cNvPr id="11" name="Рисунок 10" descr="logoforu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1268760"/>
            <a:ext cx="3221743" cy="1920244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837615" y="201727"/>
            <a:ext cx="4402832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КАРЬЕРНЫЙ ФОРУМ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4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43722"/>
            <a:ext cx="3779912" cy="95436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ФОРМЫ ВЗАИМОДЕЙСТВИЯ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25922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509120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STARTUP «</a:t>
            </a:r>
            <a:r>
              <a:rPr lang="ru-RU" dirty="0"/>
              <a:t>КОНКУРС ФИНАНСОВО-</a:t>
            </a:r>
          </a:p>
          <a:p>
            <a:pPr algn="ctr"/>
            <a:r>
              <a:rPr lang="ru-RU" dirty="0"/>
              <a:t>ЭКОНОМИЧЕСКИХ ПРОЕКТОВ</a:t>
            </a:r>
          </a:p>
          <a:p>
            <a:pPr algn="ctr"/>
            <a:r>
              <a:rPr lang="ru-RU" dirty="0"/>
              <a:t>«БИЗНЕС-ИДЕЯ»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1340768"/>
            <a:ext cx="295232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75856" y="4653136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КЕЙС-ЧЕМПИОНАТ</a:t>
            </a:r>
          </a:p>
          <a:p>
            <a:pPr algn="ctr"/>
            <a:r>
              <a:rPr lang="en-US" dirty="0"/>
              <a:t>«BUSINESS CASE</a:t>
            </a:r>
          </a:p>
          <a:p>
            <a:pPr algn="ctr"/>
            <a:r>
              <a:rPr lang="en-US" dirty="0"/>
              <a:t>STUDENT COMPETITION 2019»</a:t>
            </a:r>
            <a:endParaRPr lang="ru-RU" dirty="0"/>
          </a:p>
        </p:txBody>
      </p:sp>
      <p:pic>
        <p:nvPicPr>
          <p:cNvPr id="7" name="Picture 7" descr="D:\Users\Dobrovolskaya.INETBSU\Pictures\BPS-Sberban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574801" cy="14668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44208" y="2996952"/>
            <a:ext cx="228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ДОГОВОР НА ПРОВЕДЕНИЕ</a:t>
            </a:r>
          </a:p>
          <a:p>
            <a:pPr algn="ctr"/>
            <a:r>
              <a:rPr lang="ru-RU" dirty="0"/>
              <a:t>МАРКЕТИНГОВОГО</a:t>
            </a:r>
          </a:p>
          <a:p>
            <a:pPr algn="ctr"/>
            <a:r>
              <a:rPr lang="ru-RU" dirty="0"/>
              <a:t>ИССЛЕДОВАНИЯ И</a:t>
            </a:r>
          </a:p>
          <a:p>
            <a:pPr algn="ctr"/>
            <a:r>
              <a:rPr lang="ru-RU" dirty="0"/>
              <a:t>ПРОДВИЖЕНИЕ СОБСТВЕННОГО</a:t>
            </a:r>
          </a:p>
          <a:p>
            <a:pPr algn="ctr"/>
            <a:r>
              <a:rPr lang="ru-RU" dirty="0"/>
              <a:t>ПРОДУКТА СТУДЕНТАМИ ЭФ</a:t>
            </a:r>
          </a:p>
          <a:p>
            <a:pPr algn="ctr"/>
            <a:r>
              <a:rPr lang="ru-RU" dirty="0"/>
              <a:t>БГУ ДЛЯ БПС-СБЕРБАНК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323528" y="1448097"/>
            <a:ext cx="4680520" cy="9036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заказа на подготовку</a:t>
            </a:r>
            <a:endParaRPr lang="ru-RU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233" y="1496656"/>
            <a:ext cx="2873718" cy="93916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специальности обеспечены договорами о взаимодействии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заключено договоров о взаимодействии  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23528" y="2701750"/>
            <a:ext cx="4680520" cy="9036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практик </a:t>
            </a:r>
            <a:endParaRPr lang="ru-RU" sz="2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61561" y="1966238"/>
            <a:ext cx="942109" cy="457200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57282663"/>
              </p:ext>
            </p:extLst>
          </p:nvPr>
        </p:nvGraphicFramePr>
        <p:xfrm>
          <a:off x="3200126" y="2181503"/>
          <a:ext cx="5492062" cy="176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ятиугольник 19"/>
          <p:cNvSpPr/>
          <p:nvPr/>
        </p:nvSpPr>
        <p:spPr>
          <a:xfrm>
            <a:off x="307295" y="3955403"/>
            <a:ext cx="4680520" cy="9036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</a:t>
            </a:r>
            <a:endParaRPr lang="ru-RU" sz="2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52233" y="3955403"/>
            <a:ext cx="2873718" cy="93916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презентации, мастер классы, деловые игры и др.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098969" y="3942317"/>
            <a:ext cx="985199" cy="965336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Пятиугольник 24"/>
          <p:cNvSpPr/>
          <p:nvPr/>
        </p:nvSpPr>
        <p:spPr>
          <a:xfrm>
            <a:off x="307295" y="5243336"/>
            <a:ext cx="4680520" cy="9036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Карьерного форума </a:t>
            </a:r>
            <a:endParaRPr lang="ru-RU" sz="2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98968" y="5181638"/>
            <a:ext cx="985199" cy="965336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раз в год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8" name="Рисунок 27" descr="logoforum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00500" y="4615035"/>
            <a:ext cx="903639" cy="21602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4427984" y="109442"/>
            <a:ext cx="4824932" cy="954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42058" y="1407598"/>
            <a:ext cx="942109" cy="457200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27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323528" y="1448097"/>
            <a:ext cx="4680520" cy="9036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проектов по заказу базовых организаций</a:t>
            </a:r>
            <a:endParaRPr lang="ru-RU" sz="2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2233" y="1496656"/>
            <a:ext cx="2873718" cy="93916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кейсы,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хакатоны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дипломные (курсовые) и др.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30068" y="2627824"/>
            <a:ext cx="4680520" cy="9036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баз данных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319068" y="184615"/>
            <a:ext cx="4824932" cy="95436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30068" y="3801323"/>
            <a:ext cx="4680520" cy="903638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ведение учебных программ </a:t>
            </a:r>
            <a:r>
              <a:rPr lang="ru-RU" sz="2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доп.образования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164096" y="2623325"/>
            <a:ext cx="2873718" cy="96533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 заказчиков кадров;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 заявок на подготовку специалистов; 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 трудоустройства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24191" y="3801323"/>
            <a:ext cx="985199" cy="965336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разово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294509" y="4974822"/>
            <a:ext cx="4680520" cy="48992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электронный ресурс </a:t>
            </a:r>
            <a:endParaRPr lang="ru-RU" sz="2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98968" y="1496656"/>
            <a:ext cx="985199" cy="965336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98967" y="2623325"/>
            <a:ext cx="985199" cy="965336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175960" y="3801323"/>
            <a:ext cx="2849991" cy="93916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«Поиск работы»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294509" y="5658401"/>
            <a:ext cx="4680520" cy="48992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</a:t>
            </a:r>
            <a:endParaRPr lang="ru-RU" sz="2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24190" y="4974822"/>
            <a:ext cx="985199" cy="1110829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87823" y="4974823"/>
            <a:ext cx="2849991" cy="48992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cv.bsu.by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87823" y="5595731"/>
            <a:ext cx="2849991" cy="48992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</a:t>
            </a:r>
          </a:p>
        </p:txBody>
      </p:sp>
    </p:spTree>
    <p:extLst>
      <p:ext uri="{BB962C8B-B14F-4D97-AF65-F5344CB8AC3E}">
        <p14:creationId xmlns:p14="http://schemas.microsoft.com/office/powerpoint/2010/main" val="2998353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2564904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427618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741168" y="260648"/>
            <a:ext cx="4402832" cy="95436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КАРЬЕРЫ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268760"/>
            <a:ext cx="8568952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6AB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ПРОФОРИЕНТАЦИОННАЯ ПОДДЕРЖКА</a:t>
            </a: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alt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Рисунок 16" descr="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268760"/>
            <a:ext cx="1368152" cy="72008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251520" y="2132856"/>
            <a:ext cx="8568952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6AB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</a:rPr>
              <a:t>	            </a:t>
            </a:r>
          </a:p>
          <a:p>
            <a:pPr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МАРКЕТИНГ ОБРАЗОВАТЕЛЬНЫХ УСЛУГ </a:t>
            </a:r>
          </a:p>
          <a:p>
            <a:pPr algn="ctr"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alt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" name="Рисунок 18" descr="маркетинг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2132856"/>
            <a:ext cx="1368152" cy="576064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51520" y="2852936"/>
            <a:ext cx="8568952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6AB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СТРАТЕГИЯ ПО ОСНОВНЫМ НАПРАВЛЕНИЯ</a:t>
            </a:r>
          </a:p>
          <a:p>
            <a:pPr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ОБРАЗОВАНИЯ </a:t>
            </a: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Рисунок 20" descr="стратег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924944"/>
            <a:ext cx="1728192" cy="648072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251520" y="3717032"/>
            <a:ext cx="8568952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6AB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</a:rPr>
              <a:t>	            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ТРУДОУСТРОЙСТВО И АДАПТАЦИЯ </a:t>
            </a:r>
          </a:p>
          <a:p>
            <a:pPr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РЫНКУ ТРУДА ВЫПУСКНИКОВ</a:t>
            </a:r>
          </a:p>
          <a:p>
            <a:pPr algn="ctr"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alt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Рисунок 22" descr="4084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789040"/>
            <a:ext cx="1728192" cy="648072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251520" y="4581128"/>
            <a:ext cx="8568952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6AB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</a:rPr>
              <a:t>	            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</a:t>
            </a:r>
          </a:p>
          <a:p>
            <a:pPr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ПОТРЕБНОСТИ В СПЕЦИАЛИСТАХ </a:t>
            </a:r>
          </a:p>
          <a:p>
            <a:pPr algn="ctr"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alt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" name="Рисунок 24" descr="планировани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653136"/>
            <a:ext cx="2597274" cy="694953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251520" y="5517232"/>
            <a:ext cx="8568952" cy="792088"/>
          </a:xfrm>
          <a:prstGeom prst="roundRect">
            <a:avLst/>
          </a:prstGeom>
          <a:solidFill>
            <a:schemeClr val="bg1"/>
          </a:solidFill>
          <a:ln>
            <a:solidFill>
              <a:srgbClr val="6ABA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</a:rPr>
              <a:t>	            </a:t>
            </a:r>
          </a:p>
          <a:p>
            <a:pPr eaLnBrk="1" hangingPunct="1">
              <a:defRPr/>
            </a:pP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НАЛАЖИВАНИЕ ПАРТНЕРСКИХ </a:t>
            </a:r>
          </a:p>
          <a:p>
            <a:pPr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</a:p>
          <a:p>
            <a:pPr algn="ctr" eaLnBrk="1" hangingPunct="1">
              <a:defRPr/>
            </a:pPr>
            <a:r>
              <a:rPr lang="ru-RU" alt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alt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Рисунок 26" descr="партнерские отношения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5589240"/>
            <a:ext cx="1368152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2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43722"/>
            <a:ext cx="3600400" cy="95436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НОРМАТИВНЫЕ ПРАВОВЫЕ АКТЫ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340768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ОРГАНОВ ГОСУДАРСТВЕННОГО УПРАВЛЕНИЯ</a:t>
            </a:r>
          </a:p>
          <a:p>
            <a:pPr marL="285750" indent="-285750"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0" lvl="5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РЕСПУБЛИКИ БЕЛАРУСЬ ОБ ОБРАЗОВАНИИ </a:t>
            </a:r>
          </a:p>
          <a:p>
            <a:pPr marL="2571750" lvl="5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«О ЦЕЛЕВОЙ ПОДГОТОВКЕ СПЕЦИАЛИСТОВ, РАБОЧИХ, СЛУЖАЩИХ»</a:t>
            </a:r>
          </a:p>
          <a:p>
            <a:pPr marL="2571750" lvl="5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«О ПОРЯДКЕ ПРОГНОЗИРОВАНИЯ ПОТРЕБНОСТИ В ТРУДОВЫХ РЕСУРСАХ ДЛЯ ФОРМИРОВАНИЯ ЗАКАЗА НА ПОДГОТОВКУ СПЕЦИАЛИСТОВ, РАБОЧИХ, СЛУЖАЩИХ»</a:t>
            </a:r>
          </a:p>
          <a:p>
            <a:pPr marL="2571750" lvl="5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«О БАЗОВОЙ ОРГАНИЗАЦИИ»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«О ПОРЯДКЕ РАСПРЕДЕЛЕНИЯ, ПЕРЕРАСПРЕДЕЛЕНИЯ, НАПРАВЛЕНИЯ НА РАБОТУ, ПОСЛЕДУЮЩЕГО НАПРАВЛЕНИЯ НА РАБОТУ ВЫПУСКНИКОВ, ПОЛУЧИВШИХ ПОСЛЕВУЗОВСКОЕ, ВЫСШЕЕ, СРЕДНЕЕ СПЕЦИАЛЬНОЕ ИЛИ ПРОФЕССИОНАЛЬНО-ТЕХНИЧЕСКОЕ ОБРАЗОВАНИЕ»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«О ПОРЯДКЕ ВОЗМЕЩЕНИЯ В РЕСПУБЛИКАНСКИЙ И (ИЛИ) МЕСТНЫЕ БЮДЖЕТЫ СРЕДСТВ, ЗАТРАЧЕННЫХ ГОСУДАРСТВОМ НА ПОДГОТОВКУ НАУЧНОГО РАБОТНИКА ВЫСШЕЙ КВАЛИФИКАЦИИ, СПЕЦИАЛИСТА, РАБОЧЕГО, СЛУЖАЩЕГО»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ÐÐ°ÑÑÐ¸Ð½ÐºÐ¸ Ð¿Ð¾ Ð·Ð°Ð¿ÑÐ¾ÑÑ ÐºÐ¾Ð´ÐµÐºÑ Ð¾Ð± Ð¾Ð±ÑÐ°Ð·Ð¾Ð²Ð°Ð½Ð¸Ð¸ ÐºÐ°ÑÑÐ¸Ð½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827895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1800200" cy="2232248"/>
          </a:xfrm>
          <a:prstGeom prst="rect">
            <a:avLst/>
          </a:prstGeom>
        </p:spPr>
      </p:pic>
      <p:sp>
        <p:nvSpPr>
          <p:cNvPr id="9" name="Плюс 8"/>
          <p:cNvSpPr/>
          <p:nvPr/>
        </p:nvSpPr>
        <p:spPr>
          <a:xfrm>
            <a:off x="2483768" y="1988840"/>
            <a:ext cx="1584176" cy="12241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ompany_prof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268760"/>
            <a:ext cx="3240360" cy="223224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>
            <a:off x="7380312" y="2276872"/>
            <a:ext cx="1512168" cy="9361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 descr="tipovoj-dogovor-kupli-prodazhi-tovara_tipovoy_dogovor_kupli_prodaji_tova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077072"/>
            <a:ext cx="5254104" cy="20137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352928" cy="15841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ДОГОВОР О ВЗАИМОДЕЙСТВИИ БГУ С ОРГАНИЗАЦИЕЙ – ЗАКАЗЧИКОМ КАДРОВ ПРИ ПОДГОТОВКЕ СПЕЦИАЛИСТОВ 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3096344" cy="30243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6056" y="3429000"/>
            <a:ext cx="3816424" cy="2016224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обеспечены договорами о взаимодействии</a:t>
            </a:r>
          </a:p>
          <a:p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заключено договоров о взаимодействии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3429000"/>
            <a:ext cx="1512168" cy="936104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437112"/>
            <a:ext cx="1512168" cy="1008112"/>
          </a:xfrm>
          <a:prstGeom prst="rect">
            <a:avLst/>
          </a:prstGeom>
          <a:gradFill>
            <a:gsLst>
              <a:gs pos="85000">
                <a:srgbClr val="EED4C3"/>
              </a:gs>
              <a:gs pos="0">
                <a:schemeClr val="accent1">
                  <a:tint val="44500"/>
                  <a:satMod val="16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346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ОРГАНИЗАЦИИ</a:t>
            </a:r>
          </a:p>
        </p:txBody>
      </p:sp>
      <p:pic>
        <p:nvPicPr>
          <p:cNvPr id="22" name="Рисунок 21" descr="БЕЛГИС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268760"/>
            <a:ext cx="2238105" cy="1104086"/>
          </a:xfrm>
          <a:prstGeom prst="rect">
            <a:avLst/>
          </a:prstGeom>
        </p:spPr>
      </p:pic>
      <p:pic>
        <p:nvPicPr>
          <p:cNvPr id="24" name="Рисунок 23" descr="alute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412776"/>
            <a:ext cx="2160240" cy="592295"/>
          </a:xfrm>
          <a:prstGeom prst="rect">
            <a:avLst/>
          </a:prstGeom>
        </p:spPr>
      </p:pic>
      <p:pic>
        <p:nvPicPr>
          <p:cNvPr id="25" name="Рисунок 24" descr="IBA-group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060848"/>
            <a:ext cx="1948970" cy="936104"/>
          </a:xfrm>
          <a:prstGeom prst="rect">
            <a:avLst/>
          </a:prstGeom>
        </p:spPr>
      </p:pic>
      <p:pic>
        <p:nvPicPr>
          <p:cNvPr id="26" name="Рисунок 25" descr="MinJust-Logo-_1_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268760"/>
            <a:ext cx="1296144" cy="1226802"/>
          </a:xfrm>
          <a:prstGeom prst="rect">
            <a:avLst/>
          </a:prstGeom>
        </p:spPr>
      </p:pic>
      <p:pic>
        <p:nvPicPr>
          <p:cNvPr id="27" name="Рисунок 26" descr="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581128"/>
            <a:ext cx="1440160" cy="1598822"/>
          </a:xfrm>
          <a:prstGeom prst="rect">
            <a:avLst/>
          </a:prstGeom>
        </p:spPr>
      </p:pic>
      <p:pic>
        <p:nvPicPr>
          <p:cNvPr id="29" name="Рисунок 28" descr="issoft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852936"/>
            <a:ext cx="1728192" cy="1080120"/>
          </a:xfrm>
          <a:prstGeom prst="rect">
            <a:avLst/>
          </a:prstGeom>
        </p:spPr>
      </p:pic>
      <p:pic>
        <p:nvPicPr>
          <p:cNvPr id="30" name="Рисунок 29" descr="1463730348_pharmspravka.com_belmed_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1124744"/>
            <a:ext cx="1612404" cy="1612404"/>
          </a:xfrm>
          <a:prstGeom prst="rect">
            <a:avLst/>
          </a:prstGeom>
        </p:spPr>
      </p:pic>
      <p:pic>
        <p:nvPicPr>
          <p:cNvPr id="31" name="Рисунок 30" descr="mx57RT4GTI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75910" y="4005064"/>
            <a:ext cx="2868090" cy="1281828"/>
          </a:xfrm>
          <a:prstGeom prst="rect">
            <a:avLst/>
          </a:prstGeom>
        </p:spPr>
      </p:pic>
      <p:pic>
        <p:nvPicPr>
          <p:cNvPr id="32" name="Рисунок 31" descr="i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79704" y="3429000"/>
            <a:ext cx="2664296" cy="1129625"/>
          </a:xfrm>
          <a:prstGeom prst="rect">
            <a:avLst/>
          </a:prstGeom>
        </p:spPr>
      </p:pic>
      <p:pic>
        <p:nvPicPr>
          <p:cNvPr id="33" name="Рисунок 32" descr="header_left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95736" y="2564904"/>
            <a:ext cx="1935088" cy="936104"/>
          </a:xfrm>
          <a:prstGeom prst="rect">
            <a:avLst/>
          </a:prstGeom>
        </p:spPr>
      </p:pic>
      <p:pic>
        <p:nvPicPr>
          <p:cNvPr id="34" name="Рисунок 33" descr="logo-itechar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0232" y="2996952"/>
            <a:ext cx="2232248" cy="421647"/>
          </a:xfrm>
          <a:prstGeom prst="rect">
            <a:avLst/>
          </a:prstGeom>
        </p:spPr>
      </p:pic>
      <p:pic>
        <p:nvPicPr>
          <p:cNvPr id="35" name="Рисунок 34" descr="FullSizeRender-07-06-19-09-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88224" y="5301208"/>
            <a:ext cx="2411760" cy="766303"/>
          </a:xfrm>
          <a:prstGeom prst="rect">
            <a:avLst/>
          </a:prstGeom>
        </p:spPr>
      </p:pic>
      <p:pic>
        <p:nvPicPr>
          <p:cNvPr id="36" name="Рисунок 35" descr="8d7329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67744" y="5445224"/>
            <a:ext cx="2304256" cy="806083"/>
          </a:xfrm>
          <a:prstGeom prst="rect">
            <a:avLst/>
          </a:prstGeom>
        </p:spPr>
      </p:pic>
      <p:pic>
        <p:nvPicPr>
          <p:cNvPr id="37" name="Рисунок 36" descr="epam_systems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07704" y="3501008"/>
            <a:ext cx="2088232" cy="1148528"/>
          </a:xfrm>
          <a:prstGeom prst="rect">
            <a:avLst/>
          </a:prstGeom>
        </p:spPr>
      </p:pic>
      <p:pic>
        <p:nvPicPr>
          <p:cNvPr id="39" name="Рисунок 38" descr="белгидромет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355976" y="2636912"/>
            <a:ext cx="2160240" cy="864096"/>
          </a:xfrm>
          <a:prstGeom prst="rect">
            <a:avLst/>
          </a:prstGeom>
        </p:spPr>
      </p:pic>
      <p:pic>
        <p:nvPicPr>
          <p:cNvPr id="40" name="Рисунок 39" descr="bsb-bank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3501008"/>
            <a:ext cx="2339752" cy="1169876"/>
          </a:xfrm>
          <a:prstGeom prst="rect">
            <a:avLst/>
          </a:prstGeom>
        </p:spPr>
      </p:pic>
      <p:pic>
        <p:nvPicPr>
          <p:cNvPr id="41" name="Рисунок 40" descr="пеленг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9512" y="4293096"/>
            <a:ext cx="1960097" cy="520651"/>
          </a:xfrm>
          <a:prstGeom prst="rect">
            <a:avLst/>
          </a:prstGeom>
        </p:spPr>
      </p:pic>
      <p:pic>
        <p:nvPicPr>
          <p:cNvPr id="43" name="Рисунок 42" descr="sosny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79512" y="4869160"/>
            <a:ext cx="2195736" cy="1475260"/>
          </a:xfrm>
          <a:prstGeom prst="rect">
            <a:avLst/>
          </a:prstGeom>
        </p:spPr>
      </p:pic>
      <p:pic>
        <p:nvPicPr>
          <p:cNvPr id="44" name="Рисунок 43" descr="1540911694_44584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39752" y="4437112"/>
            <a:ext cx="2087491" cy="7367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мисс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3528392" cy="18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2040" y="188640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КОМИССИЯ ПО РАСПРЕДЕЛЕНИЮ</a:t>
            </a:r>
            <a:r>
              <a:rPr lang="ru-RU" sz="2800" dirty="0"/>
              <a:t> 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1268760"/>
            <a:ext cx="352839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996952"/>
            <a:ext cx="63001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ПРИКАЗЫВАЮ:</a:t>
            </a:r>
          </a:p>
          <a:p>
            <a:pPr lvl="0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Создать комиссии по распределению выпускников в следующем составе:</a:t>
            </a:r>
          </a:p>
          <a:p>
            <a:pPr lvl="1"/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Географический факультет 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Председатель: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Клебанович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Н.В. – декан географического факультета.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Заместитель председателя: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Брилевский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М.Н. – заместитель декана географического факультета.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Секретарь: </a:t>
            </a:r>
            <a:r>
              <a:rPr lang="ru-RU" sz="1300" b="1" i="1" dirty="0" err="1">
                <a:latin typeface="Times New Roman" pitchFamily="18" charset="0"/>
                <a:cs typeface="Times New Roman" pitchFamily="18" charset="0"/>
              </a:rPr>
              <a:t>Гисова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 Л.В. – специалист второй категории деканата географического факультета. 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Члены комиссии: 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Антипова Е.А. – заведующий кафедрой экономической и социальной географии;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Лопух</a:t>
            </a:r>
            <a:r>
              <a:rPr lang="en-US" sz="13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П.С.  –  заведующий кафедрой общего землеведения и гидрометеорологии; 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Лукашев О.В. – заведующий кафедрой региональной геологии;</a:t>
            </a:r>
          </a:p>
          <a:p>
            <a:r>
              <a:rPr lang="ru-RU" sz="1300" b="1" i="1" dirty="0">
                <a:latin typeface="Times New Roman" pitchFamily="18" charset="0"/>
                <a:cs typeface="Times New Roman" pitchFamily="18" charset="0"/>
              </a:rPr>
              <a:t>Добровольская В.В. – заместитель начальника Главного управления образовательной деятельности;</a:t>
            </a:r>
          </a:p>
          <a:p>
            <a:r>
              <a:rPr lang="ru-RU" sz="1300" b="1" i="1" u="sng" dirty="0">
                <a:latin typeface="Times New Roman" pitchFamily="18" charset="0"/>
                <a:cs typeface="Times New Roman" pitchFamily="18" charset="0"/>
              </a:rPr>
              <a:t>Локтева О.В.  –  председатель первичной профсоюзной организации студентов БГУ. </a:t>
            </a:r>
            <a:endParaRPr lang="ru-RU" b="1" i="1" u="sng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292080" y="3645024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РАСПРЕДЕЛЕНИЯ</a:t>
            </a:r>
          </a:p>
        </p:txBody>
      </p:sp>
      <p:pic>
        <p:nvPicPr>
          <p:cNvPr id="3" name="Рисунок 2" descr="1206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2555776" cy="327087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67743" y="1556792"/>
          <a:ext cx="6480719" cy="4392489"/>
        </p:xfrm>
        <a:graphic>
          <a:graphicData uri="http://schemas.openxmlformats.org/drawingml/2006/table">
            <a:tbl>
              <a:tblPr/>
              <a:tblGrid>
                <a:gridCol w="124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7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6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20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41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9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организации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Местонахождение организации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мест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трудо-стройства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Предполагаемые должности, рабочие места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Примерная заработная плата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Возможность обеспечения жилплощадью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Другие условия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449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Организации – заказчики кадров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ИООО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ЭПАМ Системз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ул.Купревича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В.Ф., д.1, к.1, комн.110, 220141  г.Минск                                                                                  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Программист,  Инженер-программист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штатному расписанию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Индивидуальная программа работы со студентами.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34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ОАО «ИНТЕГРАЛ» - управляющая компания холдинга «ИНТЕГРАЛ»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ул. Казинца, д.121-а, комн.327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220108, г.Минск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 специальности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согласно штатному расписанию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предоставляется общежитие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Окончательное решение принимается по итогам прохождения практики</a:t>
                      </a:r>
                    </a:p>
                  </a:txBody>
                  <a:tcPr marL="43113" marR="43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</a:p>
        </p:txBody>
      </p:sp>
      <p:pic>
        <p:nvPicPr>
          <p:cNvPr id="4" name="Рисунок 3" descr="408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2232248" cy="1944216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3707904" y="1484784"/>
            <a:ext cx="4752528" cy="64807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успеваемость 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707904" y="2276872"/>
            <a:ext cx="4680520" cy="64807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Участие в научно-исследовательской и общественной работе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707904" y="3068960"/>
            <a:ext cx="4680520" cy="64807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Места прохождения производственной и преддипломной практики 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611560" y="3933056"/>
            <a:ext cx="4680520" cy="64807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Состояние здоровья, семейное положение, место жительство семьи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611560" y="4725144"/>
            <a:ext cx="4680520" cy="64807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Рекомендации ВУЗа о наиболее целесообразном направлении выпускника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611560" y="5517232"/>
            <a:ext cx="4680520" cy="648072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Личные пожелания выпускника </a:t>
            </a:r>
          </a:p>
        </p:txBody>
      </p:sp>
      <p:pic>
        <p:nvPicPr>
          <p:cNvPr id="15" name="Рисунок 14" descr="профориентац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077072"/>
            <a:ext cx="3009528" cy="18417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</TotalTime>
  <Words>504</Words>
  <Application>Microsoft Office PowerPoint</Application>
  <PresentationFormat>Экран (4:3)</PresentationFormat>
  <Paragraphs>157</Paragraphs>
  <Slides>19</Slides>
  <Notes>1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file:///D:\Мои%20документы\День%20карьеры\День%20карьеры%202016\Письмо%20День%20Карьеры%202016.pdf</vt:lpstr>
      <vt:lpstr>Точечный рисунок</vt:lpstr>
      <vt:lpstr>Презентация PowerPoint</vt:lpstr>
      <vt:lpstr>ЦЕНТР КАРЬЕРЫ </vt:lpstr>
      <vt:lpstr>НОРМАТИВНЫЕ ПРАВОВЫЕ АКТЫ</vt:lpstr>
      <vt:lpstr>Презентация PowerPoint</vt:lpstr>
      <vt:lpstr>ДОГОВОР О ВЗАИМОДЕЙСТВИИ БГУ С ОРГАНИЗАЦИЕЙ – ЗАКАЗЧИКОМ КАДРОВ ПРИ ПОДГОТОВКЕ СПЕЦИАЛИСТОВ  </vt:lpstr>
      <vt:lpstr>БАЗОВЫЕ ОРГАНИЗАЦИИ</vt:lpstr>
      <vt:lpstr>Презентация PowerPoint</vt:lpstr>
      <vt:lpstr>ПЛАН РАСПРЕДЕЛЕНИЯ</vt:lpstr>
      <vt:lpstr>РАСПРЕДЕЛЕНИЕ </vt:lpstr>
      <vt:lpstr>         ДОКУМЕНТЫ</vt:lpstr>
      <vt:lpstr>         ДОКУМЕНТЫ</vt:lpstr>
      <vt:lpstr>ГАРАНТИИ И КОМПЕНСАЦИИ</vt:lpstr>
      <vt:lpstr>ТРУДОУСТРОЙСТВО ВЫПУСКНИКОВ </vt:lpstr>
      <vt:lpstr>КАРЬЕРНЫЙ ФОРУМ </vt:lpstr>
      <vt:lpstr>Презентация PowerPoint</vt:lpstr>
      <vt:lpstr>ФОРМЫ ВЗАИМОДЕЙСТВИЯ</vt:lpstr>
      <vt:lpstr>Презентация PowerPoint</vt:lpstr>
      <vt:lpstr>ФОРМЫ ВЗАИМОДЕЙСТВИЯ</vt:lpstr>
      <vt:lpstr>Благодарю за внимание!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Khvalko Tatsiana G</cp:lastModifiedBy>
  <cp:revision>203</cp:revision>
  <dcterms:created xsi:type="dcterms:W3CDTF">2015-06-29T09:09:44Z</dcterms:created>
  <dcterms:modified xsi:type="dcterms:W3CDTF">2020-02-10T14:33:50Z</dcterms:modified>
</cp:coreProperties>
</file>