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76" r:id="rId3"/>
    <p:sldId id="260" r:id="rId4"/>
    <p:sldId id="279" r:id="rId5"/>
    <p:sldId id="280" r:id="rId6"/>
    <p:sldId id="283" r:id="rId7"/>
    <p:sldId id="282" r:id="rId8"/>
    <p:sldId id="281" r:id="rId9"/>
    <p:sldId id="284" r:id="rId10"/>
    <p:sldId id="285" r:id="rId11"/>
    <p:sldId id="286" r:id="rId12"/>
    <p:sldId id="266" r:id="rId13"/>
  </p:sldIdLst>
  <p:sldSz cx="9144000" cy="6858000" type="screen4x3"/>
  <p:notesSz cx="6858000" cy="9144000"/>
  <p:defaultTextStyle>
    <a:defPPr>
      <a:defRPr lang="en-GB"/>
    </a:defPPr>
    <a:lvl1pPr marL="0" lvl="0" indent="0" algn="l" defTabSz="44958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b="0" i="0" u="none" kern="1200" baseline="0">
        <a:solidFill>
          <a:schemeClr val="bg1"/>
        </a:solidFill>
        <a:latin typeface="Calibri" panose="020F0502020204030204" pitchFamily="32" charset="0"/>
        <a:ea typeface="Microsoft YaHei" panose="020B0503020204020204" charset="-122"/>
        <a:cs typeface="+mn-cs"/>
      </a:defRPr>
    </a:lvl1pPr>
    <a:lvl2pPr marL="742950" lvl="1" indent="-285750" algn="l" defTabSz="44958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Calibri" panose="020F0502020204030204" pitchFamily="32" charset="0"/>
        <a:ea typeface="Microsoft YaHei" panose="020B0503020204020204" charset="-122"/>
        <a:cs typeface="+mn-cs"/>
      </a:defRPr>
    </a:lvl2pPr>
    <a:lvl3pPr marL="1143000" lvl="2" indent="-228600" algn="l" defTabSz="44958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Calibri" panose="020F0502020204030204" pitchFamily="32" charset="0"/>
        <a:ea typeface="Microsoft YaHei" panose="020B0503020204020204" charset="-122"/>
        <a:cs typeface="+mn-cs"/>
      </a:defRPr>
    </a:lvl3pPr>
    <a:lvl4pPr marL="1600200" lvl="3" indent="-228600" algn="l" defTabSz="44958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Calibri" panose="020F0502020204030204" pitchFamily="32" charset="0"/>
        <a:ea typeface="Microsoft YaHei" panose="020B0503020204020204" charset="-122"/>
        <a:cs typeface="+mn-cs"/>
      </a:defRPr>
    </a:lvl4pPr>
    <a:lvl5pPr marL="2057400" lvl="4" indent="-228600" algn="l" defTabSz="44958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Calibri" panose="020F0502020204030204" pitchFamily="32" charset="0"/>
        <a:ea typeface="Microsoft YaHei" panose="020B0503020204020204" charset="-122"/>
        <a:cs typeface="+mn-cs"/>
      </a:defRPr>
    </a:lvl5pPr>
    <a:lvl6pPr marL="2286000" lvl="5" indent="-228600" algn="l" defTabSz="44958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Calibri" panose="020F0502020204030204" pitchFamily="32" charset="0"/>
        <a:ea typeface="Microsoft YaHei" panose="020B0503020204020204" charset="-122"/>
        <a:cs typeface="+mn-cs"/>
      </a:defRPr>
    </a:lvl6pPr>
    <a:lvl7pPr marL="2743200" lvl="6" indent="-228600" algn="l" defTabSz="44958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Calibri" panose="020F0502020204030204" pitchFamily="32" charset="0"/>
        <a:ea typeface="Microsoft YaHei" panose="020B0503020204020204" charset="-122"/>
        <a:cs typeface="+mn-cs"/>
      </a:defRPr>
    </a:lvl7pPr>
    <a:lvl8pPr marL="3200400" lvl="7" indent="-228600" algn="l" defTabSz="44958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Calibri" panose="020F0502020204030204" pitchFamily="32" charset="0"/>
        <a:ea typeface="Microsoft YaHei" panose="020B0503020204020204" charset="-122"/>
        <a:cs typeface="+mn-cs"/>
      </a:defRPr>
    </a:lvl8pPr>
    <a:lvl9pPr marL="3657600" lvl="8" indent="-228600" algn="l" defTabSz="44958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Calibri" panose="020F0502020204030204" pitchFamily="32" charset="0"/>
        <a:ea typeface="Microsoft YaHei" panose="020B050302020402020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7361"/>
    <a:srgbClr val="D75A45"/>
    <a:srgbClr val="D1442D"/>
    <a:srgbClr val="38C653"/>
    <a:srgbClr val="B381D9"/>
    <a:srgbClr val="F40213"/>
    <a:srgbClr val="ECD652"/>
    <a:srgbClr val="9AE2A8"/>
    <a:srgbClr val="9A57CD"/>
    <a:srgbClr val="FFDB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18" d="100"/>
          <a:sy n="118" d="100"/>
        </p:scale>
        <p:origin x="-1434" y="198"/>
      </p:cViewPr>
      <p:guideLst>
        <p:guide orient="horz" pos="2190"/>
        <p:guide pos="2883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82722D-F15E-44D8-B163-6750A541C590}" type="doc">
      <dgm:prSet loTypeId="urn:microsoft.com/office/officeart/2005/8/layout/vList6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38031AC-EE72-4CB9-89E9-61ACF790B2B5}">
      <dgm:prSet phldrT="[Текст]"/>
      <dgm:spPr>
        <a:solidFill>
          <a:srgbClr val="9A57CD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Constantia" pitchFamily="18" charset="0"/>
            </a:rPr>
            <a:t>Обеспечить как минимум двухсторонний поток информации межу потребителями услуг и поставщиками, как максимум, предоставить данные необходимые для принятия решений и для неограниченного круга пользователей. </a:t>
          </a:r>
          <a:endParaRPr lang="ru-RU" b="1" dirty="0">
            <a:solidFill>
              <a:schemeClr val="tx1"/>
            </a:solidFill>
            <a:latin typeface="Constantia" pitchFamily="18" charset="0"/>
          </a:endParaRPr>
        </a:p>
      </dgm:t>
    </dgm:pt>
    <dgm:pt modelId="{36A366B6-1595-492F-907C-DAAF6776C7EC}" type="parTrans" cxnId="{27176070-2B35-48AF-896B-6C4E5406A8E6}">
      <dgm:prSet/>
      <dgm:spPr/>
      <dgm:t>
        <a:bodyPr/>
        <a:lstStyle/>
        <a:p>
          <a:endParaRPr lang="ru-RU"/>
        </a:p>
      </dgm:t>
    </dgm:pt>
    <dgm:pt modelId="{12FFDEE9-1AE8-478C-AFB7-BD9EC05DF547}" type="sibTrans" cxnId="{27176070-2B35-48AF-896B-6C4E5406A8E6}">
      <dgm:prSet/>
      <dgm:spPr/>
      <dgm:t>
        <a:bodyPr/>
        <a:lstStyle/>
        <a:p>
          <a:endParaRPr lang="ru-RU"/>
        </a:p>
      </dgm:t>
    </dgm:pt>
    <dgm:pt modelId="{8F6EC02E-480B-41A2-8BB0-75395CC40D25}">
      <dgm:prSet phldrT="[Текст]"/>
      <dgm:spPr>
        <a:solidFill>
          <a:srgbClr val="B381D9">
            <a:alpha val="90000"/>
          </a:srgbClr>
        </a:solidFill>
      </dgm:spPr>
      <dgm:t>
        <a:bodyPr/>
        <a:lstStyle/>
        <a:p>
          <a:pPr algn="l"/>
          <a:r>
            <a:rPr lang="ru-RU" dirty="0" smtClean="0">
              <a:latin typeface="Constantia" pitchFamily="18" charset="0"/>
            </a:rPr>
            <a:t>В сфере деятельности направленной на развитие личностной карьеры молодого специалиста, расширения возможностей получения дополнительных компетенций, насыщение рынка труда </a:t>
          </a:r>
          <a:r>
            <a:rPr lang="ru-RU" dirty="0" err="1" smtClean="0">
              <a:latin typeface="Constantia" pitchFamily="18" charset="0"/>
            </a:rPr>
            <a:t>конкурентноспособными</a:t>
          </a:r>
          <a:r>
            <a:rPr lang="ru-RU" dirty="0" smtClean="0">
              <a:latin typeface="Constantia" pitchFamily="18" charset="0"/>
            </a:rPr>
            <a:t> специалистами, социологические исследования играют важную роль. </a:t>
          </a:r>
          <a:endParaRPr lang="ru-RU" dirty="0">
            <a:latin typeface="Constantia" pitchFamily="18" charset="0"/>
          </a:endParaRPr>
        </a:p>
      </dgm:t>
    </dgm:pt>
    <dgm:pt modelId="{45EC8E2F-FFAB-4DFA-9AED-66D8906BB9A8}" type="parTrans" cxnId="{235BFF60-7224-4657-A975-1E7E74B72405}">
      <dgm:prSet/>
      <dgm:spPr/>
      <dgm:t>
        <a:bodyPr/>
        <a:lstStyle/>
        <a:p>
          <a:endParaRPr lang="ru-RU"/>
        </a:p>
      </dgm:t>
    </dgm:pt>
    <dgm:pt modelId="{62ABB81B-3C11-4E67-AB3F-2FB3B5FAFBA2}" type="sibTrans" cxnId="{235BFF60-7224-4657-A975-1E7E74B72405}">
      <dgm:prSet/>
      <dgm:spPr/>
      <dgm:t>
        <a:bodyPr/>
        <a:lstStyle/>
        <a:p>
          <a:endParaRPr lang="ru-RU"/>
        </a:p>
      </dgm:t>
    </dgm:pt>
    <dgm:pt modelId="{563B07F0-3F3B-48E9-9821-68E640BE74BB}" type="pres">
      <dgm:prSet presAssocID="{B882722D-F15E-44D8-B163-6750A541C59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0DA06F3-E920-48B3-B17F-B6D59E53BF7A}" type="pres">
      <dgm:prSet presAssocID="{538031AC-EE72-4CB9-89E9-61ACF790B2B5}" presName="linNode" presStyleCnt="0"/>
      <dgm:spPr/>
      <dgm:t>
        <a:bodyPr/>
        <a:lstStyle/>
        <a:p>
          <a:endParaRPr lang="ru-RU"/>
        </a:p>
      </dgm:t>
    </dgm:pt>
    <dgm:pt modelId="{E567251B-B37B-49B4-AFF3-9F6D1B34DB69}" type="pres">
      <dgm:prSet presAssocID="{538031AC-EE72-4CB9-89E9-61ACF790B2B5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5237CE-D2B8-43C7-B3A2-7BA6F8CE542B}" type="pres">
      <dgm:prSet presAssocID="{538031AC-EE72-4CB9-89E9-61ACF790B2B5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176070-2B35-48AF-896B-6C4E5406A8E6}" srcId="{B882722D-F15E-44D8-B163-6750A541C590}" destId="{538031AC-EE72-4CB9-89E9-61ACF790B2B5}" srcOrd="0" destOrd="0" parTransId="{36A366B6-1595-492F-907C-DAAF6776C7EC}" sibTransId="{12FFDEE9-1AE8-478C-AFB7-BD9EC05DF547}"/>
    <dgm:cxn modelId="{65720EA8-BAC4-4F7A-AC32-320B9AA0D026}" type="presOf" srcId="{B882722D-F15E-44D8-B163-6750A541C590}" destId="{563B07F0-3F3B-48E9-9821-68E640BE74BB}" srcOrd="0" destOrd="0" presId="urn:microsoft.com/office/officeart/2005/8/layout/vList6"/>
    <dgm:cxn modelId="{235BFF60-7224-4657-A975-1E7E74B72405}" srcId="{538031AC-EE72-4CB9-89E9-61ACF790B2B5}" destId="{8F6EC02E-480B-41A2-8BB0-75395CC40D25}" srcOrd="0" destOrd="0" parTransId="{45EC8E2F-FFAB-4DFA-9AED-66D8906BB9A8}" sibTransId="{62ABB81B-3C11-4E67-AB3F-2FB3B5FAFBA2}"/>
    <dgm:cxn modelId="{33B8854B-1A64-4AF6-B359-5E1942342889}" type="presOf" srcId="{8F6EC02E-480B-41A2-8BB0-75395CC40D25}" destId="{3E5237CE-D2B8-43C7-B3A2-7BA6F8CE542B}" srcOrd="0" destOrd="0" presId="urn:microsoft.com/office/officeart/2005/8/layout/vList6"/>
    <dgm:cxn modelId="{9CBC59FC-247E-42E7-971A-3E60001703EB}" type="presOf" srcId="{538031AC-EE72-4CB9-89E9-61ACF790B2B5}" destId="{E567251B-B37B-49B4-AFF3-9F6D1B34DB69}" srcOrd="0" destOrd="0" presId="urn:microsoft.com/office/officeart/2005/8/layout/vList6"/>
    <dgm:cxn modelId="{29DC9FC8-8BAC-486A-A208-BE1D088109E6}" type="presParOf" srcId="{563B07F0-3F3B-48E9-9821-68E640BE74BB}" destId="{90DA06F3-E920-48B3-B17F-B6D59E53BF7A}" srcOrd="0" destOrd="0" presId="urn:microsoft.com/office/officeart/2005/8/layout/vList6"/>
    <dgm:cxn modelId="{92E385BD-AEFC-4A2B-82CA-582B5E52DC3A}" type="presParOf" srcId="{90DA06F3-E920-48B3-B17F-B6D59E53BF7A}" destId="{E567251B-B37B-49B4-AFF3-9F6D1B34DB69}" srcOrd="0" destOrd="0" presId="urn:microsoft.com/office/officeart/2005/8/layout/vList6"/>
    <dgm:cxn modelId="{E1DF6D01-C973-4E69-8E6F-FC6FDCB30D01}" type="presParOf" srcId="{90DA06F3-E920-48B3-B17F-B6D59E53BF7A}" destId="{3E5237CE-D2B8-43C7-B3A2-7BA6F8CE542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02AD51-7F90-4EB3-B42E-2CE850F03852}" type="doc">
      <dgm:prSet loTypeId="urn:microsoft.com/office/officeart/2005/8/layout/chevron2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007F312-5475-4318-96E3-F6F5DD99C7E3}">
      <dgm:prSet phldrT="[Текст]" custT="1"/>
      <dgm:spPr>
        <a:solidFill>
          <a:srgbClr val="9A57CD"/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Constantia" pitchFamily="18" charset="0"/>
            </a:rPr>
            <a:t>Интервью</a:t>
          </a:r>
          <a:endParaRPr lang="ru-RU" sz="1800" dirty="0">
            <a:solidFill>
              <a:schemeClr val="tx1"/>
            </a:solidFill>
            <a:latin typeface="Constantia" pitchFamily="18" charset="0"/>
          </a:endParaRPr>
        </a:p>
      </dgm:t>
    </dgm:pt>
    <dgm:pt modelId="{A3B75DE0-2D48-4C10-BE89-57D3D2AE5081}" type="parTrans" cxnId="{45334D98-387B-419E-B856-DC599FD0597B}">
      <dgm:prSet/>
      <dgm:spPr/>
      <dgm:t>
        <a:bodyPr/>
        <a:lstStyle/>
        <a:p>
          <a:endParaRPr lang="ru-RU"/>
        </a:p>
      </dgm:t>
    </dgm:pt>
    <dgm:pt modelId="{996E4C8B-32FC-4350-9D12-DA2A5EA980B0}" type="sibTrans" cxnId="{45334D98-387B-419E-B856-DC599FD0597B}">
      <dgm:prSet/>
      <dgm:spPr/>
      <dgm:t>
        <a:bodyPr/>
        <a:lstStyle/>
        <a:p>
          <a:endParaRPr lang="ru-RU"/>
        </a:p>
      </dgm:t>
    </dgm:pt>
    <dgm:pt modelId="{1CEC1815-7B3A-42DA-A53A-546E62209863}">
      <dgm:prSet phldrT="[Текст]"/>
      <dgm:spPr>
        <a:solidFill>
          <a:srgbClr val="B381D9">
            <a:alpha val="90000"/>
          </a:srgbClr>
        </a:solidFill>
      </dgm:spPr>
      <dgm:t>
        <a:bodyPr/>
        <a:lstStyle/>
        <a:p>
          <a:pPr algn="just"/>
          <a:r>
            <a:rPr lang="ru-RU" b="0" dirty="0" smtClean="0">
              <a:latin typeface="Constantia" pitchFamily="18" charset="0"/>
            </a:rPr>
            <a:t>проводимая по определенному плану беседа, предполагающая прямой контакт интервьюера с респондентом, причем запись ответов производится интервьюером или его ассистентом, возможно, на пленку.</a:t>
          </a:r>
          <a:endParaRPr lang="ru-RU" b="0" dirty="0">
            <a:latin typeface="Constantia" pitchFamily="18" charset="0"/>
          </a:endParaRPr>
        </a:p>
      </dgm:t>
    </dgm:pt>
    <dgm:pt modelId="{C431333A-E553-4410-BC5E-3133A6029AD2}" type="parTrans" cxnId="{0658527A-8B78-4EDB-8E0A-6AA7BCBF0EAD}">
      <dgm:prSet/>
      <dgm:spPr/>
      <dgm:t>
        <a:bodyPr/>
        <a:lstStyle/>
        <a:p>
          <a:endParaRPr lang="ru-RU"/>
        </a:p>
      </dgm:t>
    </dgm:pt>
    <dgm:pt modelId="{B356293C-9B08-4CE4-93A6-12619B66A08F}" type="sibTrans" cxnId="{0658527A-8B78-4EDB-8E0A-6AA7BCBF0EAD}">
      <dgm:prSet/>
      <dgm:spPr/>
      <dgm:t>
        <a:bodyPr/>
        <a:lstStyle/>
        <a:p>
          <a:endParaRPr lang="ru-RU"/>
        </a:p>
      </dgm:t>
    </dgm:pt>
    <dgm:pt modelId="{0AB6BA3C-9C61-4580-8519-FF6035E86019}">
      <dgm:prSet phldrT="[Текст]" custT="1"/>
      <dgm:spPr>
        <a:solidFill>
          <a:srgbClr val="38C653"/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Constantia" pitchFamily="18" charset="0"/>
            </a:rPr>
            <a:t>Анкетирование</a:t>
          </a:r>
          <a:endParaRPr lang="ru-RU" sz="1800" b="1" dirty="0">
            <a:solidFill>
              <a:schemeClr val="tx1"/>
            </a:solidFill>
            <a:latin typeface="Constantia" pitchFamily="18" charset="0"/>
          </a:endParaRPr>
        </a:p>
      </dgm:t>
    </dgm:pt>
    <dgm:pt modelId="{7CC02AE5-1526-4156-9D46-7B6DD773E23A}" type="parTrans" cxnId="{BB39F18F-96A3-47F2-9150-007335BA632A}">
      <dgm:prSet/>
      <dgm:spPr/>
      <dgm:t>
        <a:bodyPr/>
        <a:lstStyle/>
        <a:p>
          <a:endParaRPr lang="ru-RU"/>
        </a:p>
      </dgm:t>
    </dgm:pt>
    <dgm:pt modelId="{A380987B-81E9-4B7E-A3EA-D952F7DA1FC6}" type="sibTrans" cxnId="{BB39F18F-96A3-47F2-9150-007335BA632A}">
      <dgm:prSet/>
      <dgm:spPr/>
      <dgm:t>
        <a:bodyPr/>
        <a:lstStyle/>
        <a:p>
          <a:endParaRPr lang="ru-RU"/>
        </a:p>
      </dgm:t>
    </dgm:pt>
    <dgm:pt modelId="{A4BDD9A3-A51A-45F1-82BD-793C9C0F53EA}">
      <dgm:prSet phldrT="[Текст]"/>
      <dgm:spPr>
        <a:solidFill>
          <a:srgbClr val="9AE2A8">
            <a:alpha val="90000"/>
          </a:srgbClr>
        </a:solidFill>
      </dgm:spPr>
      <dgm:t>
        <a:bodyPr/>
        <a:lstStyle/>
        <a:p>
          <a:pPr algn="just"/>
          <a:r>
            <a:rPr lang="ru-RU" dirty="0" smtClean="0">
              <a:latin typeface="Constantia" pitchFamily="18" charset="0"/>
            </a:rPr>
            <a:t>опрос в письменной форме с жестко фиксированным порядком содержания и формы ответов, причем они регистрируются респондентом либо наедине с самим собой (заочный опрос), либо в присутствии интервьюера (прямой опрос).</a:t>
          </a:r>
          <a:endParaRPr lang="ru-RU" b="1" dirty="0">
            <a:latin typeface="Constantia" pitchFamily="18" charset="0"/>
          </a:endParaRPr>
        </a:p>
      </dgm:t>
    </dgm:pt>
    <dgm:pt modelId="{85E54845-3379-44DE-8825-3DF28C927513}" type="parTrans" cxnId="{836576BF-DED6-43AC-A4F8-1A09F3E8FA28}">
      <dgm:prSet/>
      <dgm:spPr/>
      <dgm:t>
        <a:bodyPr/>
        <a:lstStyle/>
        <a:p>
          <a:endParaRPr lang="ru-RU"/>
        </a:p>
      </dgm:t>
    </dgm:pt>
    <dgm:pt modelId="{50C26873-433F-4707-A232-8709E324B944}" type="sibTrans" cxnId="{836576BF-DED6-43AC-A4F8-1A09F3E8FA28}">
      <dgm:prSet/>
      <dgm:spPr/>
      <dgm:t>
        <a:bodyPr/>
        <a:lstStyle/>
        <a:p>
          <a:endParaRPr lang="ru-RU"/>
        </a:p>
      </dgm:t>
    </dgm:pt>
    <dgm:pt modelId="{6D9532B3-C1F6-48C0-8B15-D7C664525631}" type="pres">
      <dgm:prSet presAssocID="{3202AD51-7F90-4EB3-B42E-2CE850F0385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0B80DA-A77A-41A1-96E4-F3AF8CFBFFC2}" type="pres">
      <dgm:prSet presAssocID="{7007F312-5475-4318-96E3-F6F5DD99C7E3}" presName="composite" presStyleCnt="0"/>
      <dgm:spPr/>
      <dgm:t>
        <a:bodyPr/>
        <a:lstStyle/>
        <a:p>
          <a:endParaRPr lang="ru-RU"/>
        </a:p>
      </dgm:t>
    </dgm:pt>
    <dgm:pt modelId="{FB4AD04D-8A1B-4B7C-B013-3FD856DAE8A6}" type="pres">
      <dgm:prSet presAssocID="{7007F312-5475-4318-96E3-F6F5DD99C7E3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291E22-3F24-4B3B-BEFB-EB576F0A3968}" type="pres">
      <dgm:prSet presAssocID="{7007F312-5475-4318-96E3-F6F5DD99C7E3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B6778F-072C-4AD1-9418-8F3D64BA8811}" type="pres">
      <dgm:prSet presAssocID="{996E4C8B-32FC-4350-9D12-DA2A5EA980B0}" presName="sp" presStyleCnt="0"/>
      <dgm:spPr/>
      <dgm:t>
        <a:bodyPr/>
        <a:lstStyle/>
        <a:p>
          <a:endParaRPr lang="ru-RU"/>
        </a:p>
      </dgm:t>
    </dgm:pt>
    <dgm:pt modelId="{B1A7CC9E-151F-4E54-B0DA-A02D4C19503A}" type="pres">
      <dgm:prSet presAssocID="{0AB6BA3C-9C61-4580-8519-FF6035E86019}" presName="composite" presStyleCnt="0"/>
      <dgm:spPr/>
      <dgm:t>
        <a:bodyPr/>
        <a:lstStyle/>
        <a:p>
          <a:endParaRPr lang="ru-RU"/>
        </a:p>
      </dgm:t>
    </dgm:pt>
    <dgm:pt modelId="{E282FBD6-6EF5-4342-AE3F-F1DF52E5D664}" type="pres">
      <dgm:prSet presAssocID="{0AB6BA3C-9C61-4580-8519-FF6035E86019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54BF17-0813-4283-9AFB-67D58DFF8393}" type="pres">
      <dgm:prSet presAssocID="{0AB6BA3C-9C61-4580-8519-FF6035E86019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58527A-8B78-4EDB-8E0A-6AA7BCBF0EAD}" srcId="{7007F312-5475-4318-96E3-F6F5DD99C7E3}" destId="{1CEC1815-7B3A-42DA-A53A-546E62209863}" srcOrd="0" destOrd="0" parTransId="{C431333A-E553-4410-BC5E-3133A6029AD2}" sibTransId="{B356293C-9B08-4CE4-93A6-12619B66A08F}"/>
    <dgm:cxn modelId="{267F5CDB-8051-496F-B123-D2B646A1DA0F}" type="presOf" srcId="{0AB6BA3C-9C61-4580-8519-FF6035E86019}" destId="{E282FBD6-6EF5-4342-AE3F-F1DF52E5D664}" srcOrd="0" destOrd="0" presId="urn:microsoft.com/office/officeart/2005/8/layout/chevron2"/>
    <dgm:cxn modelId="{1A369E23-C23E-4796-A9C1-B87E517980FB}" type="presOf" srcId="{A4BDD9A3-A51A-45F1-82BD-793C9C0F53EA}" destId="{5154BF17-0813-4283-9AFB-67D58DFF8393}" srcOrd="0" destOrd="0" presId="urn:microsoft.com/office/officeart/2005/8/layout/chevron2"/>
    <dgm:cxn modelId="{BB39F18F-96A3-47F2-9150-007335BA632A}" srcId="{3202AD51-7F90-4EB3-B42E-2CE850F03852}" destId="{0AB6BA3C-9C61-4580-8519-FF6035E86019}" srcOrd="1" destOrd="0" parTransId="{7CC02AE5-1526-4156-9D46-7B6DD773E23A}" sibTransId="{A380987B-81E9-4B7E-A3EA-D952F7DA1FC6}"/>
    <dgm:cxn modelId="{45334D98-387B-419E-B856-DC599FD0597B}" srcId="{3202AD51-7F90-4EB3-B42E-2CE850F03852}" destId="{7007F312-5475-4318-96E3-F6F5DD99C7E3}" srcOrd="0" destOrd="0" parTransId="{A3B75DE0-2D48-4C10-BE89-57D3D2AE5081}" sibTransId="{996E4C8B-32FC-4350-9D12-DA2A5EA980B0}"/>
    <dgm:cxn modelId="{836576BF-DED6-43AC-A4F8-1A09F3E8FA28}" srcId="{0AB6BA3C-9C61-4580-8519-FF6035E86019}" destId="{A4BDD9A3-A51A-45F1-82BD-793C9C0F53EA}" srcOrd="0" destOrd="0" parTransId="{85E54845-3379-44DE-8825-3DF28C927513}" sibTransId="{50C26873-433F-4707-A232-8709E324B944}"/>
    <dgm:cxn modelId="{3F0C96FF-C558-477D-9628-82B403B50E47}" type="presOf" srcId="{7007F312-5475-4318-96E3-F6F5DD99C7E3}" destId="{FB4AD04D-8A1B-4B7C-B013-3FD856DAE8A6}" srcOrd="0" destOrd="0" presId="urn:microsoft.com/office/officeart/2005/8/layout/chevron2"/>
    <dgm:cxn modelId="{5F9E4849-B803-45C7-B7DE-19B92DDA923E}" type="presOf" srcId="{1CEC1815-7B3A-42DA-A53A-546E62209863}" destId="{37291E22-3F24-4B3B-BEFB-EB576F0A3968}" srcOrd="0" destOrd="0" presId="urn:microsoft.com/office/officeart/2005/8/layout/chevron2"/>
    <dgm:cxn modelId="{24FD6A08-2AF0-4F4B-BE32-7754487A2CDD}" type="presOf" srcId="{3202AD51-7F90-4EB3-B42E-2CE850F03852}" destId="{6D9532B3-C1F6-48C0-8B15-D7C664525631}" srcOrd="0" destOrd="0" presId="urn:microsoft.com/office/officeart/2005/8/layout/chevron2"/>
    <dgm:cxn modelId="{25B8B34C-9227-446F-8973-44A75B294E1C}" type="presParOf" srcId="{6D9532B3-C1F6-48C0-8B15-D7C664525631}" destId="{7F0B80DA-A77A-41A1-96E4-F3AF8CFBFFC2}" srcOrd="0" destOrd="0" presId="urn:microsoft.com/office/officeart/2005/8/layout/chevron2"/>
    <dgm:cxn modelId="{65DB7F3C-C117-493D-886C-6A536DADBAA0}" type="presParOf" srcId="{7F0B80DA-A77A-41A1-96E4-F3AF8CFBFFC2}" destId="{FB4AD04D-8A1B-4B7C-B013-3FD856DAE8A6}" srcOrd="0" destOrd="0" presId="urn:microsoft.com/office/officeart/2005/8/layout/chevron2"/>
    <dgm:cxn modelId="{23424C77-27C6-401A-8A9A-14D51C0518F8}" type="presParOf" srcId="{7F0B80DA-A77A-41A1-96E4-F3AF8CFBFFC2}" destId="{37291E22-3F24-4B3B-BEFB-EB576F0A3968}" srcOrd="1" destOrd="0" presId="urn:microsoft.com/office/officeart/2005/8/layout/chevron2"/>
    <dgm:cxn modelId="{00571D08-84E3-46AD-A637-2DCF3EA23EC3}" type="presParOf" srcId="{6D9532B3-C1F6-48C0-8B15-D7C664525631}" destId="{7EB6778F-072C-4AD1-9418-8F3D64BA8811}" srcOrd="1" destOrd="0" presId="urn:microsoft.com/office/officeart/2005/8/layout/chevron2"/>
    <dgm:cxn modelId="{FABC3370-BAB7-40ED-A2A9-6B3D6F44FF73}" type="presParOf" srcId="{6D9532B3-C1F6-48C0-8B15-D7C664525631}" destId="{B1A7CC9E-151F-4E54-B0DA-A02D4C19503A}" srcOrd="2" destOrd="0" presId="urn:microsoft.com/office/officeart/2005/8/layout/chevron2"/>
    <dgm:cxn modelId="{15EFF927-F440-4BC6-BD41-1E9F66B9B77A}" type="presParOf" srcId="{B1A7CC9E-151F-4E54-B0DA-A02D4C19503A}" destId="{E282FBD6-6EF5-4342-AE3F-F1DF52E5D664}" srcOrd="0" destOrd="0" presId="urn:microsoft.com/office/officeart/2005/8/layout/chevron2"/>
    <dgm:cxn modelId="{63AF3695-118B-4E49-BE0D-E18B1E7F6DFD}" type="presParOf" srcId="{B1A7CC9E-151F-4E54-B0DA-A02D4C19503A}" destId="{5154BF17-0813-4283-9AFB-67D58DFF839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457591-A6AF-4435-890C-02D829CFC207}" type="doc">
      <dgm:prSet loTypeId="urn:microsoft.com/office/officeart/2005/8/layout/hList6" loCatId="list" qsTypeId="urn:microsoft.com/office/officeart/2005/8/quickstyle/3d3" qsCatId="3D" csTypeId="urn:microsoft.com/office/officeart/2005/8/colors/accent1_2" csCatId="accent1" phldr="1"/>
      <dgm:spPr/>
    </dgm:pt>
    <dgm:pt modelId="{9EBAD4F9-53FD-4257-B3B1-C5B74AF2B4B2}">
      <dgm:prSet phldrT="[Текст]" custT="1"/>
      <dgm:spPr>
        <a:solidFill>
          <a:srgbClr val="9A57CD"/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Constantia" pitchFamily="18" charset="0"/>
            </a:rPr>
            <a:t>Организация и проведение м</a:t>
          </a:r>
          <a:r>
            <a:rPr lang="ru-RU" sz="2000" b="1" i="0" dirty="0" smtClean="0">
              <a:solidFill>
                <a:schemeClr val="tx1"/>
              </a:solidFill>
              <a:latin typeface="Constantia" pitchFamily="18" charset="0"/>
            </a:rPr>
            <a:t>ониторинга эффективности трудоустройства выпускников Крымского федерального университета по каналам занятости.</a:t>
          </a:r>
          <a:endParaRPr lang="ru-RU" sz="2000" b="1" dirty="0">
            <a:solidFill>
              <a:schemeClr val="tx1"/>
            </a:solidFill>
            <a:latin typeface="Constantia" pitchFamily="18" charset="0"/>
          </a:endParaRPr>
        </a:p>
      </dgm:t>
    </dgm:pt>
    <dgm:pt modelId="{BF750B17-01EB-47DD-B959-2DF888F9635F}" type="parTrans" cxnId="{05D198A6-EF21-47F9-8A26-14BE31D72A99}">
      <dgm:prSet/>
      <dgm:spPr/>
      <dgm:t>
        <a:bodyPr/>
        <a:lstStyle/>
        <a:p>
          <a:endParaRPr lang="ru-RU"/>
        </a:p>
      </dgm:t>
    </dgm:pt>
    <dgm:pt modelId="{02F5CF57-8FAD-486B-B1A4-72E929E178EF}" type="sibTrans" cxnId="{05D198A6-EF21-47F9-8A26-14BE31D72A99}">
      <dgm:prSet/>
      <dgm:spPr/>
      <dgm:t>
        <a:bodyPr/>
        <a:lstStyle/>
        <a:p>
          <a:endParaRPr lang="ru-RU"/>
        </a:p>
      </dgm:t>
    </dgm:pt>
    <dgm:pt modelId="{096424D1-C5E1-49EA-AF9B-C73A2D7FF398}">
      <dgm:prSet phldrT="[Текст]" custT="1"/>
      <dgm:spPr>
        <a:solidFill>
          <a:srgbClr val="38C653"/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Constantia" pitchFamily="18" charset="0"/>
            </a:rPr>
            <a:t>Организация проведения анкетирования обучающихся университета и работодателей-партнеров.</a:t>
          </a:r>
          <a:endParaRPr lang="ru-RU" sz="2000" b="1" dirty="0">
            <a:solidFill>
              <a:schemeClr val="tx1"/>
            </a:solidFill>
            <a:latin typeface="Constantia" pitchFamily="18" charset="0"/>
          </a:endParaRPr>
        </a:p>
      </dgm:t>
    </dgm:pt>
    <dgm:pt modelId="{B13A1E32-56EF-4BD5-BBD6-E3A2E4E0D6E3}" type="parTrans" cxnId="{3CD205A9-3BD5-44C3-BE0A-6A9D8AFDFC5B}">
      <dgm:prSet/>
      <dgm:spPr/>
      <dgm:t>
        <a:bodyPr/>
        <a:lstStyle/>
        <a:p>
          <a:endParaRPr lang="ru-RU"/>
        </a:p>
      </dgm:t>
    </dgm:pt>
    <dgm:pt modelId="{244F4FC2-043F-4566-A01C-517C31DA46F8}" type="sibTrans" cxnId="{3CD205A9-3BD5-44C3-BE0A-6A9D8AFDFC5B}">
      <dgm:prSet/>
      <dgm:spPr/>
      <dgm:t>
        <a:bodyPr/>
        <a:lstStyle/>
        <a:p>
          <a:endParaRPr lang="ru-RU"/>
        </a:p>
      </dgm:t>
    </dgm:pt>
    <dgm:pt modelId="{BF6A790A-9F31-40D7-992A-4A3ADA654CAE}">
      <dgm:prSet phldrT="[Текст]" custT="1"/>
      <dgm:spPr>
        <a:solidFill>
          <a:srgbClr val="ECD652"/>
        </a:solidFill>
      </dgm:spPr>
      <dgm:t>
        <a:bodyPr/>
        <a:lstStyle/>
        <a:p>
          <a:r>
            <a:rPr lang="ru-RU" sz="2000" b="1" dirty="0" err="1" smtClean="0">
              <a:solidFill>
                <a:schemeClr val="tx1"/>
              </a:solidFill>
              <a:latin typeface="Constantia" pitchFamily="18" charset="0"/>
            </a:rPr>
            <a:t>Профориентационное</a:t>
          </a:r>
          <a:r>
            <a:rPr lang="ru-RU" sz="2000" b="1" dirty="0" smtClean="0">
              <a:solidFill>
                <a:schemeClr val="tx1"/>
              </a:solidFill>
              <a:latin typeface="Constantia" pitchFamily="18" charset="0"/>
            </a:rPr>
            <a:t> тестирование абитуриентов.</a:t>
          </a:r>
          <a:endParaRPr lang="ru-RU" sz="2000" b="1" dirty="0">
            <a:solidFill>
              <a:schemeClr val="tx1"/>
            </a:solidFill>
            <a:latin typeface="Constantia" pitchFamily="18" charset="0"/>
          </a:endParaRPr>
        </a:p>
      </dgm:t>
    </dgm:pt>
    <dgm:pt modelId="{C332A76D-BD27-4AE4-9D05-6F09FF4B5031}" type="parTrans" cxnId="{DF09E2CC-A8B7-4CD3-BF4E-35DBE9D53F58}">
      <dgm:prSet/>
      <dgm:spPr/>
      <dgm:t>
        <a:bodyPr/>
        <a:lstStyle/>
        <a:p>
          <a:endParaRPr lang="ru-RU"/>
        </a:p>
      </dgm:t>
    </dgm:pt>
    <dgm:pt modelId="{AC88E5CB-A554-43DB-B994-00CD2CF9014F}" type="sibTrans" cxnId="{DF09E2CC-A8B7-4CD3-BF4E-35DBE9D53F58}">
      <dgm:prSet/>
      <dgm:spPr/>
      <dgm:t>
        <a:bodyPr/>
        <a:lstStyle/>
        <a:p>
          <a:endParaRPr lang="ru-RU"/>
        </a:p>
      </dgm:t>
    </dgm:pt>
    <dgm:pt modelId="{C1EB70F4-B024-4386-AB1B-B4F62B817A9D}" type="pres">
      <dgm:prSet presAssocID="{60457591-A6AF-4435-890C-02D829CFC207}" presName="Name0" presStyleCnt="0">
        <dgm:presLayoutVars>
          <dgm:dir/>
          <dgm:resizeHandles val="exact"/>
        </dgm:presLayoutVars>
      </dgm:prSet>
      <dgm:spPr/>
    </dgm:pt>
    <dgm:pt modelId="{9691E8D7-8388-455B-BDE2-00294237DDB8}" type="pres">
      <dgm:prSet presAssocID="{9EBAD4F9-53FD-4257-B3B1-C5B74AF2B4B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15A2E9-46C4-4569-A13C-54FAE4AAAA38}" type="pres">
      <dgm:prSet presAssocID="{02F5CF57-8FAD-486B-B1A4-72E929E178EF}" presName="sibTrans" presStyleCnt="0"/>
      <dgm:spPr/>
    </dgm:pt>
    <dgm:pt modelId="{F7BFBEA2-3DCB-459B-835C-5E29F3AAE79C}" type="pres">
      <dgm:prSet presAssocID="{096424D1-C5E1-49EA-AF9B-C73A2D7FF39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A544D7-0722-4661-9B10-86126566CD94}" type="pres">
      <dgm:prSet presAssocID="{244F4FC2-043F-4566-A01C-517C31DA46F8}" presName="sibTrans" presStyleCnt="0"/>
      <dgm:spPr/>
    </dgm:pt>
    <dgm:pt modelId="{D70B9068-F0C1-475A-A5C0-369F7E8FBF6A}" type="pres">
      <dgm:prSet presAssocID="{BF6A790A-9F31-40D7-992A-4A3ADA654CA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D1F817-B43C-4C5D-B280-DC6A3E79591F}" type="presOf" srcId="{9EBAD4F9-53FD-4257-B3B1-C5B74AF2B4B2}" destId="{9691E8D7-8388-455B-BDE2-00294237DDB8}" srcOrd="0" destOrd="0" presId="urn:microsoft.com/office/officeart/2005/8/layout/hList6"/>
    <dgm:cxn modelId="{05D198A6-EF21-47F9-8A26-14BE31D72A99}" srcId="{60457591-A6AF-4435-890C-02D829CFC207}" destId="{9EBAD4F9-53FD-4257-B3B1-C5B74AF2B4B2}" srcOrd="0" destOrd="0" parTransId="{BF750B17-01EB-47DD-B959-2DF888F9635F}" sibTransId="{02F5CF57-8FAD-486B-B1A4-72E929E178EF}"/>
    <dgm:cxn modelId="{3CD205A9-3BD5-44C3-BE0A-6A9D8AFDFC5B}" srcId="{60457591-A6AF-4435-890C-02D829CFC207}" destId="{096424D1-C5E1-49EA-AF9B-C73A2D7FF398}" srcOrd="1" destOrd="0" parTransId="{B13A1E32-56EF-4BD5-BBD6-E3A2E4E0D6E3}" sibTransId="{244F4FC2-043F-4566-A01C-517C31DA46F8}"/>
    <dgm:cxn modelId="{DF09E2CC-A8B7-4CD3-BF4E-35DBE9D53F58}" srcId="{60457591-A6AF-4435-890C-02D829CFC207}" destId="{BF6A790A-9F31-40D7-992A-4A3ADA654CAE}" srcOrd="2" destOrd="0" parTransId="{C332A76D-BD27-4AE4-9D05-6F09FF4B5031}" sibTransId="{AC88E5CB-A554-43DB-B994-00CD2CF9014F}"/>
    <dgm:cxn modelId="{ECE0B144-0078-42F8-A910-2033C3E52D97}" type="presOf" srcId="{096424D1-C5E1-49EA-AF9B-C73A2D7FF398}" destId="{F7BFBEA2-3DCB-459B-835C-5E29F3AAE79C}" srcOrd="0" destOrd="0" presId="urn:microsoft.com/office/officeart/2005/8/layout/hList6"/>
    <dgm:cxn modelId="{A2101EA2-6864-42D5-BA15-93CF19B66E80}" type="presOf" srcId="{60457591-A6AF-4435-890C-02D829CFC207}" destId="{C1EB70F4-B024-4386-AB1B-B4F62B817A9D}" srcOrd="0" destOrd="0" presId="urn:microsoft.com/office/officeart/2005/8/layout/hList6"/>
    <dgm:cxn modelId="{9C2A0622-3121-43F2-A941-ACC5CC61AD2D}" type="presOf" srcId="{BF6A790A-9F31-40D7-992A-4A3ADA654CAE}" destId="{D70B9068-F0C1-475A-A5C0-369F7E8FBF6A}" srcOrd="0" destOrd="0" presId="urn:microsoft.com/office/officeart/2005/8/layout/hList6"/>
    <dgm:cxn modelId="{01B1ED96-4F7B-4F53-AF31-0F7FA24F91B8}" type="presParOf" srcId="{C1EB70F4-B024-4386-AB1B-B4F62B817A9D}" destId="{9691E8D7-8388-455B-BDE2-00294237DDB8}" srcOrd="0" destOrd="0" presId="urn:microsoft.com/office/officeart/2005/8/layout/hList6"/>
    <dgm:cxn modelId="{7B2B579D-BCBF-478D-A914-559E2EE9D72F}" type="presParOf" srcId="{C1EB70F4-B024-4386-AB1B-B4F62B817A9D}" destId="{6615A2E9-46C4-4569-A13C-54FAE4AAAA38}" srcOrd="1" destOrd="0" presId="urn:microsoft.com/office/officeart/2005/8/layout/hList6"/>
    <dgm:cxn modelId="{623A0D8A-5967-471F-A45E-B4FC6A111D96}" type="presParOf" srcId="{C1EB70F4-B024-4386-AB1B-B4F62B817A9D}" destId="{F7BFBEA2-3DCB-459B-835C-5E29F3AAE79C}" srcOrd="2" destOrd="0" presId="urn:microsoft.com/office/officeart/2005/8/layout/hList6"/>
    <dgm:cxn modelId="{13F52FEF-4CDB-48ED-8A0C-4FACF2E51CBA}" type="presParOf" srcId="{C1EB70F4-B024-4386-AB1B-B4F62B817A9D}" destId="{70A544D7-0722-4661-9B10-86126566CD94}" srcOrd="3" destOrd="0" presId="urn:microsoft.com/office/officeart/2005/8/layout/hList6"/>
    <dgm:cxn modelId="{FBFB01AC-6985-431B-A7A5-B3F93584423A}" type="presParOf" srcId="{C1EB70F4-B024-4386-AB1B-B4F62B817A9D}" destId="{D70B9068-F0C1-475A-A5C0-369F7E8FBF6A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84C62D-DD43-4E6F-9F6E-CA07DC94488E}" type="doc">
      <dgm:prSet loTypeId="urn:microsoft.com/office/officeart/2005/8/layout/vProcess5" loCatId="process" qsTypeId="urn:microsoft.com/office/officeart/2005/8/quickstyle/3d3" qsCatId="3D" csTypeId="urn:microsoft.com/office/officeart/2005/8/colors/accent1_2" csCatId="accent1" phldr="1"/>
      <dgm:spPr/>
    </dgm:pt>
    <dgm:pt modelId="{AC2A80F5-AB9F-4154-83F8-943A0B1DCA79}">
      <dgm:prSet phldrT="[Текст]"/>
      <dgm:spPr>
        <a:solidFill>
          <a:srgbClr val="9A57CD"/>
        </a:solidFill>
      </dgm:spPr>
      <dgm:t>
        <a:bodyPr/>
        <a:lstStyle/>
        <a:p>
          <a:pPr algn="just" rtl="0"/>
          <a:r>
            <a:rPr lang="ru-RU" smtClean="0">
              <a:solidFill>
                <a:schemeClr val="tx1"/>
              </a:solidFill>
              <a:latin typeface="Constantia" pitchFamily="18" charset="0"/>
            </a:rPr>
            <a:t>Подготовка исследования: определение целей создания системы мониторинга, круга пользователей и вида мониторинга, подготовка программы работ и плана их проведения, разработка инструментария для сбора данных. </a:t>
          </a:r>
          <a:endParaRPr lang="ru-RU" dirty="0">
            <a:solidFill>
              <a:schemeClr val="tx1"/>
            </a:solidFill>
            <a:latin typeface="Constantia" pitchFamily="18" charset="0"/>
          </a:endParaRPr>
        </a:p>
      </dgm:t>
    </dgm:pt>
    <dgm:pt modelId="{6FA83178-0A84-4B95-9968-2C6F2757501B}" type="parTrans" cxnId="{06CD2D32-EE11-4A51-AD25-EB1ECAD3D510}">
      <dgm:prSet/>
      <dgm:spPr/>
      <dgm:t>
        <a:bodyPr/>
        <a:lstStyle/>
        <a:p>
          <a:endParaRPr lang="ru-RU"/>
        </a:p>
      </dgm:t>
    </dgm:pt>
    <dgm:pt modelId="{FA929127-A830-49FD-87F0-391FC7136D28}" type="sibTrans" cxnId="{06CD2D32-EE11-4A51-AD25-EB1ECAD3D510}">
      <dgm:prSet/>
      <dgm:spPr>
        <a:solidFill>
          <a:srgbClr val="B381D9">
            <a:alpha val="90000"/>
          </a:srgbClr>
        </a:solidFill>
      </dgm:spPr>
      <dgm:t>
        <a:bodyPr/>
        <a:lstStyle/>
        <a:p>
          <a:endParaRPr lang="ru-RU"/>
        </a:p>
      </dgm:t>
    </dgm:pt>
    <dgm:pt modelId="{BBBD4DD7-1045-487F-9725-82BC5B0772CE}">
      <dgm:prSet phldrT="[Текст]"/>
      <dgm:spPr>
        <a:solidFill>
          <a:srgbClr val="38C653"/>
        </a:solidFill>
      </dgm:spPr>
      <dgm:t>
        <a:bodyPr/>
        <a:lstStyle/>
        <a:p>
          <a:pPr algn="just" rtl="0"/>
          <a:r>
            <a:rPr lang="ru-RU" dirty="0" smtClean="0">
              <a:solidFill>
                <a:schemeClr val="tx1"/>
              </a:solidFill>
              <a:latin typeface="Constantia" pitchFamily="18" charset="0"/>
            </a:rPr>
            <a:t>Сбор информации, анализ и обработка данных мониторинга, оценивание надежности и </a:t>
          </a:r>
          <a:r>
            <a:rPr lang="ru-RU" dirty="0" err="1" smtClean="0">
              <a:solidFill>
                <a:schemeClr val="tx1"/>
              </a:solidFill>
              <a:latin typeface="Constantia" pitchFamily="18" charset="0"/>
            </a:rPr>
            <a:t>валидности</a:t>
          </a:r>
          <a:r>
            <a:rPr lang="ru-RU" dirty="0" smtClean="0">
              <a:solidFill>
                <a:schemeClr val="tx1"/>
              </a:solidFill>
              <a:latin typeface="Constantia" pitchFamily="18" charset="0"/>
            </a:rPr>
            <a:t> данных, коррекция и выравнивание данных для обеспечения сопоставимости по группам сравнения.</a:t>
          </a:r>
          <a:endParaRPr lang="ru-RU" dirty="0">
            <a:solidFill>
              <a:schemeClr val="tx1"/>
            </a:solidFill>
            <a:latin typeface="Constantia" pitchFamily="18" charset="0"/>
          </a:endParaRPr>
        </a:p>
      </dgm:t>
    </dgm:pt>
    <dgm:pt modelId="{ADDEC357-413A-418E-87D2-46C48661D628}" type="parTrans" cxnId="{DC8D0F8A-A675-41B5-B1D7-D0E010A0D50A}">
      <dgm:prSet/>
      <dgm:spPr/>
      <dgm:t>
        <a:bodyPr/>
        <a:lstStyle/>
        <a:p>
          <a:endParaRPr lang="ru-RU"/>
        </a:p>
      </dgm:t>
    </dgm:pt>
    <dgm:pt modelId="{C132D297-85C4-4AC8-8A52-9D6199346CA0}" type="sibTrans" cxnId="{DC8D0F8A-A675-41B5-B1D7-D0E010A0D50A}">
      <dgm:prSet/>
      <dgm:spPr>
        <a:solidFill>
          <a:srgbClr val="9AE2A8">
            <a:alpha val="90000"/>
          </a:srgbClr>
        </a:solidFill>
      </dgm:spPr>
      <dgm:t>
        <a:bodyPr/>
        <a:lstStyle/>
        <a:p>
          <a:endParaRPr lang="ru-RU"/>
        </a:p>
      </dgm:t>
    </dgm:pt>
    <dgm:pt modelId="{22A5F126-8B91-4671-8D70-B070ADA75A38}">
      <dgm:prSet phldrT="[Текст]"/>
      <dgm:spPr>
        <a:solidFill>
          <a:srgbClr val="ECD652"/>
        </a:solidFill>
      </dgm:spPr>
      <dgm:t>
        <a:bodyPr/>
        <a:lstStyle/>
        <a:p>
          <a:pPr algn="just" rtl="0"/>
          <a:r>
            <a:rPr lang="ru-RU" dirty="0" smtClean="0">
              <a:solidFill>
                <a:schemeClr val="tx1"/>
              </a:solidFill>
              <a:latin typeface="Constantia" pitchFamily="18" charset="0"/>
            </a:rPr>
            <a:t>Подготовка заключительного отчета по использованию результатов мониторинга.</a:t>
          </a:r>
          <a:endParaRPr lang="ru-RU" dirty="0">
            <a:solidFill>
              <a:schemeClr val="tx1"/>
            </a:solidFill>
            <a:latin typeface="Constantia" pitchFamily="18" charset="0"/>
          </a:endParaRPr>
        </a:p>
      </dgm:t>
    </dgm:pt>
    <dgm:pt modelId="{04C81399-B388-4620-90AD-AAD115BDCD00}" type="parTrans" cxnId="{54F03772-8182-4462-ACBB-7D2B8140E408}">
      <dgm:prSet/>
      <dgm:spPr/>
      <dgm:t>
        <a:bodyPr/>
        <a:lstStyle/>
        <a:p>
          <a:endParaRPr lang="ru-RU"/>
        </a:p>
      </dgm:t>
    </dgm:pt>
    <dgm:pt modelId="{BD67FD99-1B3A-4071-AEDB-6AC799F49469}" type="sibTrans" cxnId="{54F03772-8182-4462-ACBB-7D2B8140E408}">
      <dgm:prSet/>
      <dgm:spPr/>
      <dgm:t>
        <a:bodyPr/>
        <a:lstStyle/>
        <a:p>
          <a:endParaRPr lang="ru-RU"/>
        </a:p>
      </dgm:t>
    </dgm:pt>
    <dgm:pt modelId="{434DA715-46BD-414D-8F21-4E0ED186B652}" type="pres">
      <dgm:prSet presAssocID="{A084C62D-DD43-4E6F-9F6E-CA07DC94488E}" presName="outerComposite" presStyleCnt="0">
        <dgm:presLayoutVars>
          <dgm:chMax val="5"/>
          <dgm:dir/>
          <dgm:resizeHandles val="exact"/>
        </dgm:presLayoutVars>
      </dgm:prSet>
      <dgm:spPr/>
    </dgm:pt>
    <dgm:pt modelId="{192DFFCE-8519-4C12-995D-D4EBF5DF00E4}" type="pres">
      <dgm:prSet presAssocID="{A084C62D-DD43-4E6F-9F6E-CA07DC94488E}" presName="dummyMaxCanvas" presStyleCnt="0">
        <dgm:presLayoutVars/>
      </dgm:prSet>
      <dgm:spPr/>
    </dgm:pt>
    <dgm:pt modelId="{452D1B7F-C592-4E1E-90BF-CD55C890CE01}" type="pres">
      <dgm:prSet presAssocID="{A084C62D-DD43-4E6F-9F6E-CA07DC94488E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7EE14D-CA8C-4971-9947-EFAA25587BF6}" type="pres">
      <dgm:prSet presAssocID="{A084C62D-DD43-4E6F-9F6E-CA07DC94488E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FD5335-344B-41A7-B96C-52C6AECEF25B}" type="pres">
      <dgm:prSet presAssocID="{A084C62D-DD43-4E6F-9F6E-CA07DC94488E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81EE98-4129-40F0-B344-B3576A8CC511}" type="pres">
      <dgm:prSet presAssocID="{A084C62D-DD43-4E6F-9F6E-CA07DC94488E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A44372-FE4F-4082-823B-8395698242A4}" type="pres">
      <dgm:prSet presAssocID="{A084C62D-DD43-4E6F-9F6E-CA07DC94488E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5B45E4-A71A-41EE-82C9-0811B2C0B77C}" type="pres">
      <dgm:prSet presAssocID="{A084C62D-DD43-4E6F-9F6E-CA07DC94488E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DF6ACB-709F-4489-BCD9-571539282127}" type="pres">
      <dgm:prSet presAssocID="{A084C62D-DD43-4E6F-9F6E-CA07DC94488E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8B55CC-8813-4852-8EB1-B9456F84F6D1}" type="pres">
      <dgm:prSet presAssocID="{A084C62D-DD43-4E6F-9F6E-CA07DC94488E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1E74CB-F217-4744-9CBC-B14C1D8C16C6}" type="presOf" srcId="{BBBD4DD7-1045-487F-9725-82BC5B0772CE}" destId="{D3DF6ACB-709F-4489-BCD9-571539282127}" srcOrd="1" destOrd="0" presId="urn:microsoft.com/office/officeart/2005/8/layout/vProcess5"/>
    <dgm:cxn modelId="{06CD2D32-EE11-4A51-AD25-EB1ECAD3D510}" srcId="{A084C62D-DD43-4E6F-9F6E-CA07DC94488E}" destId="{AC2A80F5-AB9F-4154-83F8-943A0B1DCA79}" srcOrd="0" destOrd="0" parTransId="{6FA83178-0A84-4B95-9968-2C6F2757501B}" sibTransId="{FA929127-A830-49FD-87F0-391FC7136D28}"/>
    <dgm:cxn modelId="{1C0A22D8-AF4A-42CB-ABD5-7B32A708C5AC}" type="presOf" srcId="{AC2A80F5-AB9F-4154-83F8-943A0B1DCA79}" destId="{452D1B7F-C592-4E1E-90BF-CD55C890CE01}" srcOrd="0" destOrd="0" presId="urn:microsoft.com/office/officeart/2005/8/layout/vProcess5"/>
    <dgm:cxn modelId="{11DF72B1-4890-4300-BAFE-B46998654370}" type="presOf" srcId="{FA929127-A830-49FD-87F0-391FC7136D28}" destId="{6581EE98-4129-40F0-B344-B3576A8CC511}" srcOrd="0" destOrd="0" presId="urn:microsoft.com/office/officeart/2005/8/layout/vProcess5"/>
    <dgm:cxn modelId="{9BE3DCC2-BFCD-4C58-9AF3-C32A171CBBD9}" type="presOf" srcId="{22A5F126-8B91-4671-8D70-B070ADA75A38}" destId="{27FD5335-344B-41A7-B96C-52C6AECEF25B}" srcOrd="0" destOrd="0" presId="urn:microsoft.com/office/officeart/2005/8/layout/vProcess5"/>
    <dgm:cxn modelId="{5DBA4852-9E5F-4D52-818D-98202393258C}" type="presOf" srcId="{22A5F126-8B91-4671-8D70-B070ADA75A38}" destId="{8F8B55CC-8813-4852-8EB1-B9456F84F6D1}" srcOrd="1" destOrd="0" presId="urn:microsoft.com/office/officeart/2005/8/layout/vProcess5"/>
    <dgm:cxn modelId="{6A9CF83A-D36E-4515-8084-557EC3F16E66}" type="presOf" srcId="{BBBD4DD7-1045-487F-9725-82BC5B0772CE}" destId="{C27EE14D-CA8C-4971-9947-EFAA25587BF6}" srcOrd="0" destOrd="0" presId="urn:microsoft.com/office/officeart/2005/8/layout/vProcess5"/>
    <dgm:cxn modelId="{DC8D0F8A-A675-41B5-B1D7-D0E010A0D50A}" srcId="{A084C62D-DD43-4E6F-9F6E-CA07DC94488E}" destId="{BBBD4DD7-1045-487F-9725-82BC5B0772CE}" srcOrd="1" destOrd="0" parTransId="{ADDEC357-413A-418E-87D2-46C48661D628}" sibTransId="{C132D297-85C4-4AC8-8A52-9D6199346CA0}"/>
    <dgm:cxn modelId="{54F03772-8182-4462-ACBB-7D2B8140E408}" srcId="{A084C62D-DD43-4E6F-9F6E-CA07DC94488E}" destId="{22A5F126-8B91-4671-8D70-B070ADA75A38}" srcOrd="2" destOrd="0" parTransId="{04C81399-B388-4620-90AD-AAD115BDCD00}" sibTransId="{BD67FD99-1B3A-4071-AEDB-6AC799F49469}"/>
    <dgm:cxn modelId="{8512EC50-454F-40C9-9997-EBDF9C0DAD87}" type="presOf" srcId="{AC2A80F5-AB9F-4154-83F8-943A0B1DCA79}" destId="{7F5B45E4-A71A-41EE-82C9-0811B2C0B77C}" srcOrd="1" destOrd="0" presId="urn:microsoft.com/office/officeart/2005/8/layout/vProcess5"/>
    <dgm:cxn modelId="{97AD2296-41BE-4038-9BEB-490A40797996}" type="presOf" srcId="{C132D297-85C4-4AC8-8A52-9D6199346CA0}" destId="{00A44372-FE4F-4082-823B-8395698242A4}" srcOrd="0" destOrd="0" presId="urn:microsoft.com/office/officeart/2005/8/layout/vProcess5"/>
    <dgm:cxn modelId="{B531EE5B-3583-4E4E-9F7F-AC3FD0A70C3B}" type="presOf" srcId="{A084C62D-DD43-4E6F-9F6E-CA07DC94488E}" destId="{434DA715-46BD-414D-8F21-4E0ED186B652}" srcOrd="0" destOrd="0" presId="urn:microsoft.com/office/officeart/2005/8/layout/vProcess5"/>
    <dgm:cxn modelId="{CFD8217A-E25A-4CEF-8D2C-42F95A7BBC4F}" type="presParOf" srcId="{434DA715-46BD-414D-8F21-4E0ED186B652}" destId="{192DFFCE-8519-4C12-995D-D4EBF5DF00E4}" srcOrd="0" destOrd="0" presId="urn:microsoft.com/office/officeart/2005/8/layout/vProcess5"/>
    <dgm:cxn modelId="{DEF896C9-44BB-4594-9624-D922BD28D884}" type="presParOf" srcId="{434DA715-46BD-414D-8F21-4E0ED186B652}" destId="{452D1B7F-C592-4E1E-90BF-CD55C890CE01}" srcOrd="1" destOrd="0" presId="urn:microsoft.com/office/officeart/2005/8/layout/vProcess5"/>
    <dgm:cxn modelId="{8D80D980-750F-4E0D-AFB8-9401798050C4}" type="presParOf" srcId="{434DA715-46BD-414D-8F21-4E0ED186B652}" destId="{C27EE14D-CA8C-4971-9947-EFAA25587BF6}" srcOrd="2" destOrd="0" presId="urn:microsoft.com/office/officeart/2005/8/layout/vProcess5"/>
    <dgm:cxn modelId="{C3C1EC31-C9E0-468D-9419-5DADC2D6E085}" type="presParOf" srcId="{434DA715-46BD-414D-8F21-4E0ED186B652}" destId="{27FD5335-344B-41A7-B96C-52C6AECEF25B}" srcOrd="3" destOrd="0" presId="urn:microsoft.com/office/officeart/2005/8/layout/vProcess5"/>
    <dgm:cxn modelId="{EF029E6F-2AB6-4D0F-85A7-01767EEA3AB0}" type="presParOf" srcId="{434DA715-46BD-414D-8F21-4E0ED186B652}" destId="{6581EE98-4129-40F0-B344-B3576A8CC511}" srcOrd="4" destOrd="0" presId="urn:microsoft.com/office/officeart/2005/8/layout/vProcess5"/>
    <dgm:cxn modelId="{81D0FBC5-B5E7-4825-AF87-196513EFFA8F}" type="presParOf" srcId="{434DA715-46BD-414D-8F21-4E0ED186B652}" destId="{00A44372-FE4F-4082-823B-8395698242A4}" srcOrd="5" destOrd="0" presId="urn:microsoft.com/office/officeart/2005/8/layout/vProcess5"/>
    <dgm:cxn modelId="{5B3CC741-9161-4723-9DA3-543C258F00B5}" type="presParOf" srcId="{434DA715-46BD-414D-8F21-4E0ED186B652}" destId="{7F5B45E4-A71A-41EE-82C9-0811B2C0B77C}" srcOrd="6" destOrd="0" presId="urn:microsoft.com/office/officeart/2005/8/layout/vProcess5"/>
    <dgm:cxn modelId="{414B9E52-9867-4E19-A0E6-8FA3C1C9A270}" type="presParOf" srcId="{434DA715-46BD-414D-8F21-4E0ED186B652}" destId="{D3DF6ACB-709F-4489-BCD9-571539282127}" srcOrd="7" destOrd="0" presId="urn:microsoft.com/office/officeart/2005/8/layout/vProcess5"/>
    <dgm:cxn modelId="{5109B82C-F663-43B2-95D8-6DC19919A549}" type="presParOf" srcId="{434DA715-46BD-414D-8F21-4E0ED186B652}" destId="{8F8B55CC-8813-4852-8EB1-B9456F84F6D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084C62D-DD43-4E6F-9F6E-CA07DC94488E}" type="doc">
      <dgm:prSet loTypeId="urn:microsoft.com/office/officeart/2005/8/layout/vProcess5" loCatId="process" qsTypeId="urn:microsoft.com/office/officeart/2005/8/quickstyle/3d3" qsCatId="3D" csTypeId="urn:microsoft.com/office/officeart/2005/8/colors/accent1_2" csCatId="accent1" phldr="1"/>
      <dgm:spPr/>
    </dgm:pt>
    <dgm:pt modelId="{AC2A80F5-AB9F-4154-83F8-943A0B1DCA79}">
      <dgm:prSet phldrT="[Текст]"/>
      <dgm:spPr>
        <a:solidFill>
          <a:srgbClr val="9A57CD"/>
        </a:solidFill>
      </dgm:spPr>
      <dgm:t>
        <a:bodyPr/>
        <a:lstStyle/>
        <a:p>
          <a:pPr algn="just" rtl="0"/>
          <a:r>
            <a:rPr lang="ru-RU" dirty="0" smtClean="0">
              <a:solidFill>
                <a:schemeClr val="tx1"/>
              </a:solidFill>
              <a:latin typeface="Constantia" pitchFamily="18" charset="0"/>
            </a:rPr>
            <a:t>Разработка анкет для проведения опроса.</a:t>
          </a:r>
          <a:endParaRPr lang="ru-RU" dirty="0">
            <a:solidFill>
              <a:schemeClr val="tx1"/>
            </a:solidFill>
            <a:latin typeface="Constantia" pitchFamily="18" charset="0"/>
          </a:endParaRPr>
        </a:p>
      </dgm:t>
    </dgm:pt>
    <dgm:pt modelId="{6FA83178-0A84-4B95-9968-2C6F2757501B}" type="parTrans" cxnId="{06CD2D32-EE11-4A51-AD25-EB1ECAD3D510}">
      <dgm:prSet/>
      <dgm:spPr/>
      <dgm:t>
        <a:bodyPr/>
        <a:lstStyle/>
        <a:p>
          <a:endParaRPr lang="ru-RU"/>
        </a:p>
      </dgm:t>
    </dgm:pt>
    <dgm:pt modelId="{FA929127-A830-49FD-87F0-391FC7136D28}" type="sibTrans" cxnId="{06CD2D32-EE11-4A51-AD25-EB1ECAD3D510}">
      <dgm:prSet/>
      <dgm:spPr>
        <a:solidFill>
          <a:srgbClr val="B381D9">
            <a:alpha val="90000"/>
          </a:srgbClr>
        </a:solidFill>
      </dgm:spPr>
      <dgm:t>
        <a:bodyPr/>
        <a:lstStyle/>
        <a:p>
          <a:endParaRPr lang="ru-RU"/>
        </a:p>
      </dgm:t>
    </dgm:pt>
    <dgm:pt modelId="{BBBD4DD7-1045-487F-9725-82BC5B0772CE}">
      <dgm:prSet phldrT="[Текст]"/>
      <dgm:spPr>
        <a:solidFill>
          <a:srgbClr val="38C653"/>
        </a:solidFill>
      </dgm:spPr>
      <dgm:t>
        <a:bodyPr/>
        <a:lstStyle/>
        <a:p>
          <a:pPr algn="just" rtl="0"/>
          <a:r>
            <a:rPr lang="en-US" dirty="0" err="1" smtClean="0">
              <a:solidFill>
                <a:schemeClr val="tx1"/>
              </a:solidFill>
              <a:latin typeface="Constantia" pitchFamily="18" charset="0"/>
            </a:rPr>
            <a:t>Составление</a:t>
          </a:r>
          <a:r>
            <a:rPr lang="en-US" dirty="0" smtClean="0">
              <a:solidFill>
                <a:schemeClr val="tx1"/>
              </a:solidFill>
              <a:latin typeface="Constantia" pitchFamily="18" charset="0"/>
            </a:rPr>
            <a:t> Google </a:t>
          </a:r>
          <a:r>
            <a:rPr lang="en-US" dirty="0" err="1" smtClean="0">
              <a:solidFill>
                <a:schemeClr val="tx1"/>
              </a:solidFill>
              <a:latin typeface="Constantia" pitchFamily="18" charset="0"/>
            </a:rPr>
            <a:t>Форм</a:t>
          </a:r>
          <a:r>
            <a:rPr lang="en-US" dirty="0" smtClean="0">
              <a:solidFill>
                <a:schemeClr val="tx1"/>
              </a:solidFill>
              <a:latin typeface="Constantia" pitchFamily="18" charset="0"/>
            </a:rPr>
            <a:t>.</a:t>
          </a:r>
          <a:endParaRPr lang="ru-RU" dirty="0">
            <a:solidFill>
              <a:schemeClr val="tx1"/>
            </a:solidFill>
            <a:latin typeface="Constantia" pitchFamily="18" charset="0"/>
          </a:endParaRPr>
        </a:p>
      </dgm:t>
    </dgm:pt>
    <dgm:pt modelId="{ADDEC357-413A-418E-87D2-46C48661D628}" type="parTrans" cxnId="{DC8D0F8A-A675-41B5-B1D7-D0E010A0D50A}">
      <dgm:prSet/>
      <dgm:spPr/>
      <dgm:t>
        <a:bodyPr/>
        <a:lstStyle/>
        <a:p>
          <a:endParaRPr lang="ru-RU"/>
        </a:p>
      </dgm:t>
    </dgm:pt>
    <dgm:pt modelId="{C132D297-85C4-4AC8-8A52-9D6199346CA0}" type="sibTrans" cxnId="{DC8D0F8A-A675-41B5-B1D7-D0E010A0D50A}">
      <dgm:prSet/>
      <dgm:spPr>
        <a:solidFill>
          <a:srgbClr val="9AE2A8">
            <a:alpha val="90000"/>
          </a:srgbClr>
        </a:solidFill>
      </dgm:spPr>
      <dgm:t>
        <a:bodyPr/>
        <a:lstStyle/>
        <a:p>
          <a:endParaRPr lang="ru-RU"/>
        </a:p>
      </dgm:t>
    </dgm:pt>
    <dgm:pt modelId="{22A5F126-8B91-4671-8D70-B070ADA75A38}">
      <dgm:prSet phldrT="[Текст]"/>
      <dgm:spPr>
        <a:solidFill>
          <a:srgbClr val="ECD652"/>
        </a:solidFill>
      </dgm:spPr>
      <dgm:t>
        <a:bodyPr/>
        <a:lstStyle/>
        <a:p>
          <a:pPr algn="just" rtl="0"/>
          <a:r>
            <a:rPr lang="ru-RU" dirty="0" smtClean="0">
              <a:solidFill>
                <a:schemeClr val="tx1"/>
              </a:solidFill>
              <a:latin typeface="Constantia" pitchFamily="18" charset="0"/>
            </a:rPr>
            <a:t>Обработка и анализ результатов анкетирования разработка рекомендаций. </a:t>
          </a:r>
          <a:endParaRPr lang="ru-RU" dirty="0">
            <a:solidFill>
              <a:schemeClr val="tx1"/>
            </a:solidFill>
            <a:latin typeface="Constantia" pitchFamily="18" charset="0"/>
          </a:endParaRPr>
        </a:p>
      </dgm:t>
    </dgm:pt>
    <dgm:pt modelId="{04C81399-B388-4620-90AD-AAD115BDCD00}" type="parTrans" cxnId="{54F03772-8182-4462-ACBB-7D2B8140E408}">
      <dgm:prSet/>
      <dgm:spPr/>
      <dgm:t>
        <a:bodyPr/>
        <a:lstStyle/>
        <a:p>
          <a:endParaRPr lang="ru-RU"/>
        </a:p>
      </dgm:t>
    </dgm:pt>
    <dgm:pt modelId="{BD67FD99-1B3A-4071-AEDB-6AC799F49469}" type="sibTrans" cxnId="{54F03772-8182-4462-ACBB-7D2B8140E408}">
      <dgm:prSet/>
      <dgm:spPr/>
      <dgm:t>
        <a:bodyPr/>
        <a:lstStyle/>
        <a:p>
          <a:endParaRPr lang="ru-RU"/>
        </a:p>
      </dgm:t>
    </dgm:pt>
    <dgm:pt modelId="{434DA715-46BD-414D-8F21-4E0ED186B652}" type="pres">
      <dgm:prSet presAssocID="{A084C62D-DD43-4E6F-9F6E-CA07DC94488E}" presName="outerComposite" presStyleCnt="0">
        <dgm:presLayoutVars>
          <dgm:chMax val="5"/>
          <dgm:dir/>
          <dgm:resizeHandles val="exact"/>
        </dgm:presLayoutVars>
      </dgm:prSet>
      <dgm:spPr/>
    </dgm:pt>
    <dgm:pt modelId="{192DFFCE-8519-4C12-995D-D4EBF5DF00E4}" type="pres">
      <dgm:prSet presAssocID="{A084C62D-DD43-4E6F-9F6E-CA07DC94488E}" presName="dummyMaxCanvas" presStyleCnt="0">
        <dgm:presLayoutVars/>
      </dgm:prSet>
      <dgm:spPr/>
    </dgm:pt>
    <dgm:pt modelId="{452D1B7F-C592-4E1E-90BF-CD55C890CE01}" type="pres">
      <dgm:prSet presAssocID="{A084C62D-DD43-4E6F-9F6E-CA07DC94488E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7EE14D-CA8C-4971-9947-EFAA25587BF6}" type="pres">
      <dgm:prSet presAssocID="{A084C62D-DD43-4E6F-9F6E-CA07DC94488E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FD5335-344B-41A7-B96C-52C6AECEF25B}" type="pres">
      <dgm:prSet presAssocID="{A084C62D-DD43-4E6F-9F6E-CA07DC94488E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81EE98-4129-40F0-B344-B3576A8CC511}" type="pres">
      <dgm:prSet presAssocID="{A084C62D-DD43-4E6F-9F6E-CA07DC94488E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A44372-FE4F-4082-823B-8395698242A4}" type="pres">
      <dgm:prSet presAssocID="{A084C62D-DD43-4E6F-9F6E-CA07DC94488E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5B45E4-A71A-41EE-82C9-0811B2C0B77C}" type="pres">
      <dgm:prSet presAssocID="{A084C62D-DD43-4E6F-9F6E-CA07DC94488E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DF6ACB-709F-4489-BCD9-571539282127}" type="pres">
      <dgm:prSet presAssocID="{A084C62D-DD43-4E6F-9F6E-CA07DC94488E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8B55CC-8813-4852-8EB1-B9456F84F6D1}" type="pres">
      <dgm:prSet presAssocID="{A084C62D-DD43-4E6F-9F6E-CA07DC94488E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CD2D32-EE11-4A51-AD25-EB1ECAD3D510}" srcId="{A084C62D-DD43-4E6F-9F6E-CA07DC94488E}" destId="{AC2A80F5-AB9F-4154-83F8-943A0B1DCA79}" srcOrd="0" destOrd="0" parTransId="{6FA83178-0A84-4B95-9968-2C6F2757501B}" sibTransId="{FA929127-A830-49FD-87F0-391FC7136D28}"/>
    <dgm:cxn modelId="{15DABE9A-5B18-4EB1-B883-3FA2D035E2DA}" type="presOf" srcId="{22A5F126-8B91-4671-8D70-B070ADA75A38}" destId="{27FD5335-344B-41A7-B96C-52C6AECEF25B}" srcOrd="0" destOrd="0" presId="urn:microsoft.com/office/officeart/2005/8/layout/vProcess5"/>
    <dgm:cxn modelId="{C6D00B8C-F08C-4B21-8551-A3DE435987C4}" type="presOf" srcId="{AC2A80F5-AB9F-4154-83F8-943A0B1DCA79}" destId="{452D1B7F-C592-4E1E-90BF-CD55C890CE01}" srcOrd="0" destOrd="0" presId="urn:microsoft.com/office/officeart/2005/8/layout/vProcess5"/>
    <dgm:cxn modelId="{0B5042AC-A09F-4EB3-8D31-0173AF21E968}" type="presOf" srcId="{AC2A80F5-AB9F-4154-83F8-943A0B1DCA79}" destId="{7F5B45E4-A71A-41EE-82C9-0811B2C0B77C}" srcOrd="1" destOrd="0" presId="urn:microsoft.com/office/officeart/2005/8/layout/vProcess5"/>
    <dgm:cxn modelId="{F11EC875-2DF0-4303-8265-EB94AD2480DE}" type="presOf" srcId="{C132D297-85C4-4AC8-8A52-9D6199346CA0}" destId="{00A44372-FE4F-4082-823B-8395698242A4}" srcOrd="0" destOrd="0" presId="urn:microsoft.com/office/officeart/2005/8/layout/vProcess5"/>
    <dgm:cxn modelId="{D917C2FC-C8CC-40DD-BE7E-F0AE54586321}" type="presOf" srcId="{BBBD4DD7-1045-487F-9725-82BC5B0772CE}" destId="{D3DF6ACB-709F-4489-BCD9-571539282127}" srcOrd="1" destOrd="0" presId="urn:microsoft.com/office/officeart/2005/8/layout/vProcess5"/>
    <dgm:cxn modelId="{C64C8B24-242E-4232-B8B2-4696A8221052}" type="presOf" srcId="{A084C62D-DD43-4E6F-9F6E-CA07DC94488E}" destId="{434DA715-46BD-414D-8F21-4E0ED186B652}" srcOrd="0" destOrd="0" presId="urn:microsoft.com/office/officeart/2005/8/layout/vProcess5"/>
    <dgm:cxn modelId="{0C75F0B4-A302-429E-B3EB-B0773C6CA36D}" type="presOf" srcId="{FA929127-A830-49FD-87F0-391FC7136D28}" destId="{6581EE98-4129-40F0-B344-B3576A8CC511}" srcOrd="0" destOrd="0" presId="urn:microsoft.com/office/officeart/2005/8/layout/vProcess5"/>
    <dgm:cxn modelId="{DC8D0F8A-A675-41B5-B1D7-D0E010A0D50A}" srcId="{A084C62D-DD43-4E6F-9F6E-CA07DC94488E}" destId="{BBBD4DD7-1045-487F-9725-82BC5B0772CE}" srcOrd="1" destOrd="0" parTransId="{ADDEC357-413A-418E-87D2-46C48661D628}" sibTransId="{C132D297-85C4-4AC8-8A52-9D6199346CA0}"/>
    <dgm:cxn modelId="{EFEC6B34-AC01-469B-8474-C665C513EB26}" type="presOf" srcId="{BBBD4DD7-1045-487F-9725-82BC5B0772CE}" destId="{C27EE14D-CA8C-4971-9947-EFAA25587BF6}" srcOrd="0" destOrd="0" presId="urn:microsoft.com/office/officeart/2005/8/layout/vProcess5"/>
    <dgm:cxn modelId="{54F03772-8182-4462-ACBB-7D2B8140E408}" srcId="{A084C62D-DD43-4E6F-9F6E-CA07DC94488E}" destId="{22A5F126-8B91-4671-8D70-B070ADA75A38}" srcOrd="2" destOrd="0" parTransId="{04C81399-B388-4620-90AD-AAD115BDCD00}" sibTransId="{BD67FD99-1B3A-4071-AEDB-6AC799F49469}"/>
    <dgm:cxn modelId="{773E55B7-1941-4F92-B89B-7201F742F675}" type="presOf" srcId="{22A5F126-8B91-4671-8D70-B070ADA75A38}" destId="{8F8B55CC-8813-4852-8EB1-B9456F84F6D1}" srcOrd="1" destOrd="0" presId="urn:microsoft.com/office/officeart/2005/8/layout/vProcess5"/>
    <dgm:cxn modelId="{486BA5F9-A5C1-4019-9074-F0EB8AB70852}" type="presParOf" srcId="{434DA715-46BD-414D-8F21-4E0ED186B652}" destId="{192DFFCE-8519-4C12-995D-D4EBF5DF00E4}" srcOrd="0" destOrd="0" presId="urn:microsoft.com/office/officeart/2005/8/layout/vProcess5"/>
    <dgm:cxn modelId="{03681718-C91B-4E59-98D6-FD3A54960A1A}" type="presParOf" srcId="{434DA715-46BD-414D-8F21-4E0ED186B652}" destId="{452D1B7F-C592-4E1E-90BF-CD55C890CE01}" srcOrd="1" destOrd="0" presId="urn:microsoft.com/office/officeart/2005/8/layout/vProcess5"/>
    <dgm:cxn modelId="{67741518-2D6A-47FA-A87E-877ACC5B36CD}" type="presParOf" srcId="{434DA715-46BD-414D-8F21-4E0ED186B652}" destId="{C27EE14D-CA8C-4971-9947-EFAA25587BF6}" srcOrd="2" destOrd="0" presId="urn:microsoft.com/office/officeart/2005/8/layout/vProcess5"/>
    <dgm:cxn modelId="{E2FD3E56-1F75-48EB-A5F6-0BC6F5173D80}" type="presParOf" srcId="{434DA715-46BD-414D-8F21-4E0ED186B652}" destId="{27FD5335-344B-41A7-B96C-52C6AECEF25B}" srcOrd="3" destOrd="0" presId="urn:microsoft.com/office/officeart/2005/8/layout/vProcess5"/>
    <dgm:cxn modelId="{2AF42AA6-6050-4687-8F2B-FC3B4F3E28AB}" type="presParOf" srcId="{434DA715-46BD-414D-8F21-4E0ED186B652}" destId="{6581EE98-4129-40F0-B344-B3576A8CC511}" srcOrd="4" destOrd="0" presId="urn:microsoft.com/office/officeart/2005/8/layout/vProcess5"/>
    <dgm:cxn modelId="{68153B91-9F90-4992-8AB6-4FA0BF795893}" type="presParOf" srcId="{434DA715-46BD-414D-8F21-4E0ED186B652}" destId="{00A44372-FE4F-4082-823B-8395698242A4}" srcOrd="5" destOrd="0" presId="urn:microsoft.com/office/officeart/2005/8/layout/vProcess5"/>
    <dgm:cxn modelId="{7E37C8B6-D2AA-443A-9A90-C05177F566EA}" type="presParOf" srcId="{434DA715-46BD-414D-8F21-4E0ED186B652}" destId="{7F5B45E4-A71A-41EE-82C9-0811B2C0B77C}" srcOrd="6" destOrd="0" presId="urn:microsoft.com/office/officeart/2005/8/layout/vProcess5"/>
    <dgm:cxn modelId="{A3EB8F55-9928-45B4-8F40-9E967AE15B22}" type="presParOf" srcId="{434DA715-46BD-414D-8F21-4E0ED186B652}" destId="{D3DF6ACB-709F-4489-BCD9-571539282127}" srcOrd="7" destOrd="0" presId="urn:microsoft.com/office/officeart/2005/8/layout/vProcess5"/>
    <dgm:cxn modelId="{8668675D-472C-4D1B-A309-2BC31C7EA0F7}" type="presParOf" srcId="{434DA715-46BD-414D-8F21-4E0ED186B652}" destId="{8F8B55CC-8813-4852-8EB1-B9456F84F6D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5237CE-D2B8-43C7-B3A2-7BA6F8CE542B}">
      <dsp:nvSpPr>
        <dsp:cNvPr id="0" name=""/>
        <dsp:cNvSpPr/>
      </dsp:nvSpPr>
      <dsp:spPr>
        <a:xfrm>
          <a:off x="3543311" y="0"/>
          <a:ext cx="5314968" cy="5643602"/>
        </a:xfrm>
        <a:prstGeom prst="rightArrow">
          <a:avLst>
            <a:gd name="adj1" fmla="val 75000"/>
            <a:gd name="adj2" fmla="val 50000"/>
          </a:avLst>
        </a:prstGeom>
        <a:solidFill>
          <a:srgbClr val="B381D9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Constantia" pitchFamily="18" charset="0"/>
            </a:rPr>
            <a:t>В сфере деятельности направленной на развитие личностной карьеры молодого специалиста, расширения возможностей получения дополнительных компетенций, насыщение рынка труда </a:t>
          </a:r>
          <a:r>
            <a:rPr lang="ru-RU" sz="2000" kern="1200" dirty="0" err="1" smtClean="0">
              <a:latin typeface="Constantia" pitchFamily="18" charset="0"/>
            </a:rPr>
            <a:t>конкурентноспособными</a:t>
          </a:r>
          <a:r>
            <a:rPr lang="ru-RU" sz="2000" kern="1200" dirty="0" smtClean="0">
              <a:latin typeface="Constantia" pitchFamily="18" charset="0"/>
            </a:rPr>
            <a:t> специалистами, социологические исследования играют важную роль. </a:t>
          </a:r>
          <a:endParaRPr lang="ru-RU" sz="2000" kern="1200" dirty="0">
            <a:latin typeface="Constantia" pitchFamily="18" charset="0"/>
          </a:endParaRPr>
        </a:p>
      </dsp:txBody>
      <dsp:txXfrm>
        <a:off x="3543311" y="705450"/>
        <a:ext cx="3321855" cy="4232702"/>
      </dsp:txXfrm>
    </dsp:sp>
    <dsp:sp modelId="{E567251B-B37B-49B4-AFF3-9F6D1B34DB69}">
      <dsp:nvSpPr>
        <dsp:cNvPr id="0" name=""/>
        <dsp:cNvSpPr/>
      </dsp:nvSpPr>
      <dsp:spPr>
        <a:xfrm>
          <a:off x="0" y="0"/>
          <a:ext cx="3543312" cy="5643602"/>
        </a:xfrm>
        <a:prstGeom prst="roundRect">
          <a:avLst/>
        </a:prstGeom>
        <a:solidFill>
          <a:srgbClr val="9A57CD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  <a:latin typeface="Constantia" pitchFamily="18" charset="0"/>
            </a:rPr>
            <a:t>Обеспечить как минимум двухсторонний поток информации межу потребителями услуг и поставщиками, как максимум, предоставить данные необходимые для принятия решений и для неограниченного круга пользователей. </a:t>
          </a:r>
          <a:endParaRPr lang="ru-RU" sz="2200" b="1" kern="1200" dirty="0">
            <a:solidFill>
              <a:schemeClr val="tx1"/>
            </a:solidFill>
            <a:latin typeface="Constantia" pitchFamily="18" charset="0"/>
          </a:endParaRPr>
        </a:p>
      </dsp:txBody>
      <dsp:txXfrm>
        <a:off x="172970" y="172970"/>
        <a:ext cx="3197372" cy="52976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4AD04D-8A1B-4B7C-B013-3FD856DAE8A6}">
      <dsp:nvSpPr>
        <dsp:cNvPr id="0" name=""/>
        <dsp:cNvSpPr/>
      </dsp:nvSpPr>
      <dsp:spPr>
        <a:xfrm rot="5400000">
          <a:off x="-401210" y="403764"/>
          <a:ext cx="2674739" cy="1872317"/>
        </a:xfrm>
        <a:prstGeom prst="chevron">
          <a:avLst/>
        </a:prstGeom>
        <a:solidFill>
          <a:srgbClr val="9A57CD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Constantia" pitchFamily="18" charset="0"/>
            </a:rPr>
            <a:t>Интервью</a:t>
          </a:r>
          <a:endParaRPr lang="ru-RU" sz="1800" kern="1200" dirty="0">
            <a:solidFill>
              <a:schemeClr val="tx1"/>
            </a:solidFill>
            <a:latin typeface="Constantia" pitchFamily="18" charset="0"/>
          </a:endParaRPr>
        </a:p>
      </dsp:txBody>
      <dsp:txXfrm rot="-5400000">
        <a:off x="2" y="938712"/>
        <a:ext cx="1872317" cy="802422"/>
      </dsp:txXfrm>
    </dsp:sp>
    <dsp:sp modelId="{37291E22-3F24-4B3B-BEFB-EB576F0A3968}">
      <dsp:nvSpPr>
        <dsp:cNvPr id="0" name=""/>
        <dsp:cNvSpPr/>
      </dsp:nvSpPr>
      <dsp:spPr>
        <a:xfrm rot="5400000">
          <a:off x="4460305" y="-2585434"/>
          <a:ext cx="1738580" cy="6914556"/>
        </a:xfrm>
        <a:prstGeom prst="round2SameRect">
          <a:avLst/>
        </a:prstGeom>
        <a:solidFill>
          <a:srgbClr val="B381D9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just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0" kern="1200" dirty="0" smtClean="0">
              <a:latin typeface="Constantia" pitchFamily="18" charset="0"/>
            </a:rPr>
            <a:t>проводимая по определенному плану беседа, предполагающая прямой контакт интервьюера с респондентом, причем запись ответов производится интервьюером или его ассистентом, возможно, на пленку.</a:t>
          </a:r>
          <a:endParaRPr lang="ru-RU" sz="2100" b="0" kern="1200" dirty="0">
            <a:latin typeface="Constantia" pitchFamily="18" charset="0"/>
          </a:endParaRPr>
        </a:p>
      </dsp:txBody>
      <dsp:txXfrm rot="-5400000">
        <a:off x="1872317" y="87424"/>
        <a:ext cx="6829686" cy="1568840"/>
      </dsp:txXfrm>
    </dsp:sp>
    <dsp:sp modelId="{E282FBD6-6EF5-4342-AE3F-F1DF52E5D664}">
      <dsp:nvSpPr>
        <dsp:cNvPr id="0" name=""/>
        <dsp:cNvSpPr/>
      </dsp:nvSpPr>
      <dsp:spPr>
        <a:xfrm rot="5400000">
          <a:off x="-401210" y="2796016"/>
          <a:ext cx="2674739" cy="1872317"/>
        </a:xfrm>
        <a:prstGeom prst="chevron">
          <a:avLst/>
        </a:prstGeom>
        <a:solidFill>
          <a:srgbClr val="38C653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Constantia" pitchFamily="18" charset="0"/>
            </a:rPr>
            <a:t>Анкетирование</a:t>
          </a:r>
          <a:endParaRPr lang="ru-RU" sz="1800" b="1" kern="1200" dirty="0">
            <a:solidFill>
              <a:schemeClr val="tx1"/>
            </a:solidFill>
            <a:latin typeface="Constantia" pitchFamily="18" charset="0"/>
          </a:endParaRPr>
        </a:p>
      </dsp:txBody>
      <dsp:txXfrm rot="-5400000">
        <a:off x="2" y="3330964"/>
        <a:ext cx="1872317" cy="802422"/>
      </dsp:txXfrm>
    </dsp:sp>
    <dsp:sp modelId="{5154BF17-0813-4283-9AFB-67D58DFF8393}">
      <dsp:nvSpPr>
        <dsp:cNvPr id="0" name=""/>
        <dsp:cNvSpPr/>
      </dsp:nvSpPr>
      <dsp:spPr>
        <a:xfrm rot="5400000">
          <a:off x="4460305" y="-193182"/>
          <a:ext cx="1738580" cy="6914556"/>
        </a:xfrm>
        <a:prstGeom prst="round2SameRect">
          <a:avLst/>
        </a:prstGeom>
        <a:solidFill>
          <a:srgbClr val="9AE2A8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just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Constantia" pitchFamily="18" charset="0"/>
            </a:rPr>
            <a:t>опрос в письменной форме с жестко фиксированным порядком содержания и формы ответов, причем они регистрируются респондентом либо наедине с самим собой (заочный опрос), либо в присутствии интервьюера (прямой опрос).</a:t>
          </a:r>
          <a:endParaRPr lang="ru-RU" sz="2100" b="1" kern="1200" dirty="0">
            <a:latin typeface="Constantia" pitchFamily="18" charset="0"/>
          </a:endParaRPr>
        </a:p>
      </dsp:txBody>
      <dsp:txXfrm rot="-5400000">
        <a:off x="1872317" y="2479676"/>
        <a:ext cx="6829686" cy="15688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91E8D7-8388-455B-BDE2-00294237DDB8}">
      <dsp:nvSpPr>
        <dsp:cNvPr id="0" name=""/>
        <dsp:cNvSpPr/>
      </dsp:nvSpPr>
      <dsp:spPr>
        <a:xfrm rot="16200000">
          <a:off x="-1504061" y="1505046"/>
          <a:ext cx="5572164" cy="2562070"/>
        </a:xfrm>
        <a:prstGeom prst="flowChartManualOperation">
          <a:avLst/>
        </a:prstGeom>
        <a:solidFill>
          <a:srgbClr val="9A57CD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Constantia" pitchFamily="18" charset="0"/>
            </a:rPr>
            <a:t>Организация и проведение м</a:t>
          </a:r>
          <a:r>
            <a:rPr lang="ru-RU" sz="2000" b="1" i="0" kern="1200" dirty="0" smtClean="0">
              <a:solidFill>
                <a:schemeClr val="tx1"/>
              </a:solidFill>
              <a:latin typeface="Constantia" pitchFamily="18" charset="0"/>
            </a:rPr>
            <a:t>ониторинга эффективности трудоустройства выпускников Крымского федерального университета по каналам занятости.</a:t>
          </a:r>
          <a:endParaRPr lang="ru-RU" sz="2000" b="1" kern="1200" dirty="0">
            <a:solidFill>
              <a:schemeClr val="tx1"/>
            </a:solidFill>
            <a:latin typeface="Constantia" pitchFamily="18" charset="0"/>
          </a:endParaRPr>
        </a:p>
      </dsp:txBody>
      <dsp:txXfrm rot="5400000">
        <a:off x="986" y="1114432"/>
        <a:ext cx="2562070" cy="3343298"/>
      </dsp:txXfrm>
    </dsp:sp>
    <dsp:sp modelId="{F7BFBEA2-3DCB-459B-835C-5E29F3AAE79C}">
      <dsp:nvSpPr>
        <dsp:cNvPr id="0" name=""/>
        <dsp:cNvSpPr/>
      </dsp:nvSpPr>
      <dsp:spPr>
        <a:xfrm rot="16200000">
          <a:off x="1250165" y="1505046"/>
          <a:ext cx="5572164" cy="2562070"/>
        </a:xfrm>
        <a:prstGeom prst="flowChartManualOperation">
          <a:avLst/>
        </a:prstGeom>
        <a:solidFill>
          <a:srgbClr val="38C653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Constantia" pitchFamily="18" charset="0"/>
            </a:rPr>
            <a:t>Организация проведения анкетирования обучающихся университета и работодателей-партнеров.</a:t>
          </a:r>
          <a:endParaRPr lang="ru-RU" sz="2000" b="1" kern="1200" dirty="0">
            <a:solidFill>
              <a:schemeClr val="tx1"/>
            </a:solidFill>
            <a:latin typeface="Constantia" pitchFamily="18" charset="0"/>
          </a:endParaRPr>
        </a:p>
      </dsp:txBody>
      <dsp:txXfrm rot="5400000">
        <a:off x="2755212" y="1114432"/>
        <a:ext cx="2562070" cy="3343298"/>
      </dsp:txXfrm>
    </dsp:sp>
    <dsp:sp modelId="{D70B9068-F0C1-475A-A5C0-369F7E8FBF6A}">
      <dsp:nvSpPr>
        <dsp:cNvPr id="0" name=""/>
        <dsp:cNvSpPr/>
      </dsp:nvSpPr>
      <dsp:spPr>
        <a:xfrm rot="16200000">
          <a:off x="4004391" y="1505046"/>
          <a:ext cx="5572164" cy="2562070"/>
        </a:xfrm>
        <a:prstGeom prst="flowChartManualOperation">
          <a:avLst/>
        </a:prstGeom>
        <a:solidFill>
          <a:srgbClr val="ECD652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chemeClr val="tx1"/>
              </a:solidFill>
              <a:latin typeface="Constantia" pitchFamily="18" charset="0"/>
            </a:rPr>
            <a:t>Профориентационное</a:t>
          </a:r>
          <a:r>
            <a:rPr lang="ru-RU" sz="2000" b="1" kern="1200" dirty="0" smtClean="0">
              <a:solidFill>
                <a:schemeClr val="tx1"/>
              </a:solidFill>
              <a:latin typeface="Constantia" pitchFamily="18" charset="0"/>
            </a:rPr>
            <a:t> тестирование абитуриентов.</a:t>
          </a:r>
          <a:endParaRPr lang="ru-RU" sz="2000" b="1" kern="1200" dirty="0">
            <a:solidFill>
              <a:schemeClr val="tx1"/>
            </a:solidFill>
            <a:latin typeface="Constantia" pitchFamily="18" charset="0"/>
          </a:endParaRPr>
        </a:p>
      </dsp:txBody>
      <dsp:txXfrm rot="5400000">
        <a:off x="5509438" y="1114432"/>
        <a:ext cx="2562070" cy="33432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2D1B7F-C592-4E1E-90BF-CD55C890CE01}">
      <dsp:nvSpPr>
        <dsp:cNvPr id="0" name=""/>
        <dsp:cNvSpPr/>
      </dsp:nvSpPr>
      <dsp:spPr>
        <a:xfrm>
          <a:off x="0" y="0"/>
          <a:ext cx="7286676" cy="1500198"/>
        </a:xfrm>
        <a:prstGeom prst="roundRect">
          <a:avLst>
            <a:gd name="adj" fmla="val 10000"/>
          </a:avLst>
        </a:prstGeom>
        <a:solidFill>
          <a:srgbClr val="9A57CD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chemeClr val="tx1"/>
              </a:solidFill>
              <a:latin typeface="Constantia" pitchFamily="18" charset="0"/>
            </a:rPr>
            <a:t>Подготовка исследования: определение целей создания системы мониторинга, круга пользователей и вида мониторинга, подготовка программы работ и плана их проведения, разработка инструментария для сбора данных. </a:t>
          </a:r>
          <a:endParaRPr lang="ru-RU" sz="1800" kern="1200" dirty="0">
            <a:solidFill>
              <a:schemeClr val="tx1"/>
            </a:solidFill>
            <a:latin typeface="Constantia" pitchFamily="18" charset="0"/>
          </a:endParaRPr>
        </a:p>
      </dsp:txBody>
      <dsp:txXfrm>
        <a:off x="43939" y="43939"/>
        <a:ext cx="5667845" cy="1412320"/>
      </dsp:txXfrm>
    </dsp:sp>
    <dsp:sp modelId="{C27EE14D-CA8C-4971-9947-EFAA25587BF6}">
      <dsp:nvSpPr>
        <dsp:cNvPr id="0" name=""/>
        <dsp:cNvSpPr/>
      </dsp:nvSpPr>
      <dsp:spPr>
        <a:xfrm>
          <a:off x="642941" y="1750231"/>
          <a:ext cx="7286676" cy="1500198"/>
        </a:xfrm>
        <a:prstGeom prst="roundRect">
          <a:avLst>
            <a:gd name="adj" fmla="val 10000"/>
          </a:avLst>
        </a:prstGeom>
        <a:solidFill>
          <a:srgbClr val="38C653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Constantia" pitchFamily="18" charset="0"/>
            </a:rPr>
            <a:t>Сбор информации, анализ и обработка данных мониторинга, оценивание надежности и </a:t>
          </a:r>
          <a:r>
            <a:rPr lang="ru-RU" sz="1800" kern="1200" dirty="0" err="1" smtClean="0">
              <a:solidFill>
                <a:schemeClr val="tx1"/>
              </a:solidFill>
              <a:latin typeface="Constantia" pitchFamily="18" charset="0"/>
            </a:rPr>
            <a:t>валидности</a:t>
          </a:r>
          <a:r>
            <a:rPr lang="ru-RU" sz="1800" kern="1200" dirty="0" smtClean="0">
              <a:solidFill>
                <a:schemeClr val="tx1"/>
              </a:solidFill>
              <a:latin typeface="Constantia" pitchFamily="18" charset="0"/>
            </a:rPr>
            <a:t> данных, коррекция и выравнивание данных для обеспечения сопоставимости по группам сравнения.</a:t>
          </a:r>
          <a:endParaRPr lang="ru-RU" sz="1800" kern="1200" dirty="0">
            <a:solidFill>
              <a:schemeClr val="tx1"/>
            </a:solidFill>
            <a:latin typeface="Constantia" pitchFamily="18" charset="0"/>
          </a:endParaRPr>
        </a:p>
      </dsp:txBody>
      <dsp:txXfrm>
        <a:off x="686880" y="1794170"/>
        <a:ext cx="5580727" cy="1412320"/>
      </dsp:txXfrm>
    </dsp:sp>
    <dsp:sp modelId="{27FD5335-344B-41A7-B96C-52C6AECEF25B}">
      <dsp:nvSpPr>
        <dsp:cNvPr id="0" name=""/>
        <dsp:cNvSpPr/>
      </dsp:nvSpPr>
      <dsp:spPr>
        <a:xfrm>
          <a:off x="1285883" y="3500462"/>
          <a:ext cx="7286676" cy="1500198"/>
        </a:xfrm>
        <a:prstGeom prst="roundRect">
          <a:avLst>
            <a:gd name="adj" fmla="val 10000"/>
          </a:avLst>
        </a:prstGeom>
        <a:solidFill>
          <a:srgbClr val="ECD652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Constantia" pitchFamily="18" charset="0"/>
            </a:rPr>
            <a:t>Подготовка заключительного отчета по использованию результатов мониторинга.</a:t>
          </a:r>
          <a:endParaRPr lang="ru-RU" sz="1800" kern="1200" dirty="0">
            <a:solidFill>
              <a:schemeClr val="tx1"/>
            </a:solidFill>
            <a:latin typeface="Constantia" pitchFamily="18" charset="0"/>
          </a:endParaRPr>
        </a:p>
      </dsp:txBody>
      <dsp:txXfrm>
        <a:off x="1329822" y="3544401"/>
        <a:ext cx="5580727" cy="1412320"/>
      </dsp:txXfrm>
    </dsp:sp>
    <dsp:sp modelId="{6581EE98-4129-40F0-B344-B3576A8CC511}">
      <dsp:nvSpPr>
        <dsp:cNvPr id="0" name=""/>
        <dsp:cNvSpPr/>
      </dsp:nvSpPr>
      <dsp:spPr>
        <a:xfrm>
          <a:off x="6311547" y="1137650"/>
          <a:ext cx="975128" cy="975128"/>
        </a:xfrm>
        <a:prstGeom prst="downArrow">
          <a:avLst>
            <a:gd name="adj1" fmla="val 55000"/>
            <a:gd name="adj2" fmla="val 45000"/>
          </a:avLst>
        </a:prstGeom>
        <a:solidFill>
          <a:srgbClr val="B381D9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530951" y="1137650"/>
        <a:ext cx="536320" cy="733784"/>
      </dsp:txXfrm>
    </dsp:sp>
    <dsp:sp modelId="{00A44372-FE4F-4082-823B-8395698242A4}">
      <dsp:nvSpPr>
        <dsp:cNvPr id="0" name=""/>
        <dsp:cNvSpPr/>
      </dsp:nvSpPr>
      <dsp:spPr>
        <a:xfrm>
          <a:off x="6954489" y="2877879"/>
          <a:ext cx="975128" cy="975128"/>
        </a:xfrm>
        <a:prstGeom prst="downArrow">
          <a:avLst>
            <a:gd name="adj1" fmla="val 55000"/>
            <a:gd name="adj2" fmla="val 45000"/>
          </a:avLst>
        </a:prstGeom>
        <a:solidFill>
          <a:srgbClr val="9AE2A8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7173893" y="2877879"/>
        <a:ext cx="536320" cy="7337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2D1B7F-C592-4E1E-90BF-CD55C890CE01}">
      <dsp:nvSpPr>
        <dsp:cNvPr id="0" name=""/>
        <dsp:cNvSpPr/>
      </dsp:nvSpPr>
      <dsp:spPr>
        <a:xfrm>
          <a:off x="0" y="0"/>
          <a:ext cx="7286676" cy="1500198"/>
        </a:xfrm>
        <a:prstGeom prst="roundRect">
          <a:avLst>
            <a:gd name="adj" fmla="val 10000"/>
          </a:avLst>
        </a:prstGeom>
        <a:solidFill>
          <a:srgbClr val="9A57CD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Constantia" pitchFamily="18" charset="0"/>
            </a:rPr>
            <a:t>Разработка анкет для проведения опроса.</a:t>
          </a:r>
          <a:endParaRPr lang="ru-RU" sz="2800" kern="1200" dirty="0">
            <a:solidFill>
              <a:schemeClr val="tx1"/>
            </a:solidFill>
            <a:latin typeface="Constantia" pitchFamily="18" charset="0"/>
          </a:endParaRPr>
        </a:p>
      </dsp:txBody>
      <dsp:txXfrm>
        <a:off x="43939" y="43939"/>
        <a:ext cx="5667845" cy="1412320"/>
      </dsp:txXfrm>
    </dsp:sp>
    <dsp:sp modelId="{C27EE14D-CA8C-4971-9947-EFAA25587BF6}">
      <dsp:nvSpPr>
        <dsp:cNvPr id="0" name=""/>
        <dsp:cNvSpPr/>
      </dsp:nvSpPr>
      <dsp:spPr>
        <a:xfrm>
          <a:off x="642941" y="1750231"/>
          <a:ext cx="7286676" cy="1500198"/>
        </a:xfrm>
        <a:prstGeom prst="roundRect">
          <a:avLst>
            <a:gd name="adj" fmla="val 10000"/>
          </a:avLst>
        </a:prstGeom>
        <a:solidFill>
          <a:srgbClr val="38C653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tx1"/>
              </a:solidFill>
              <a:latin typeface="Constantia" pitchFamily="18" charset="0"/>
            </a:rPr>
            <a:t>Составление</a:t>
          </a:r>
          <a:r>
            <a:rPr lang="en-US" sz="2800" kern="1200" dirty="0" smtClean="0">
              <a:solidFill>
                <a:schemeClr val="tx1"/>
              </a:solidFill>
              <a:latin typeface="Constantia" pitchFamily="18" charset="0"/>
            </a:rPr>
            <a:t> Google </a:t>
          </a:r>
          <a:r>
            <a:rPr lang="en-US" sz="2800" kern="1200" dirty="0" err="1" smtClean="0">
              <a:solidFill>
                <a:schemeClr val="tx1"/>
              </a:solidFill>
              <a:latin typeface="Constantia" pitchFamily="18" charset="0"/>
            </a:rPr>
            <a:t>Форм</a:t>
          </a:r>
          <a:r>
            <a:rPr lang="en-US" sz="2800" kern="1200" dirty="0" smtClean="0">
              <a:solidFill>
                <a:schemeClr val="tx1"/>
              </a:solidFill>
              <a:latin typeface="Constantia" pitchFamily="18" charset="0"/>
            </a:rPr>
            <a:t>.</a:t>
          </a:r>
          <a:endParaRPr lang="ru-RU" sz="2800" kern="1200" dirty="0">
            <a:solidFill>
              <a:schemeClr val="tx1"/>
            </a:solidFill>
            <a:latin typeface="Constantia" pitchFamily="18" charset="0"/>
          </a:endParaRPr>
        </a:p>
      </dsp:txBody>
      <dsp:txXfrm>
        <a:off x="686880" y="1794170"/>
        <a:ext cx="5580727" cy="1412320"/>
      </dsp:txXfrm>
    </dsp:sp>
    <dsp:sp modelId="{27FD5335-344B-41A7-B96C-52C6AECEF25B}">
      <dsp:nvSpPr>
        <dsp:cNvPr id="0" name=""/>
        <dsp:cNvSpPr/>
      </dsp:nvSpPr>
      <dsp:spPr>
        <a:xfrm>
          <a:off x="1285883" y="3500462"/>
          <a:ext cx="7286676" cy="1500198"/>
        </a:xfrm>
        <a:prstGeom prst="roundRect">
          <a:avLst>
            <a:gd name="adj" fmla="val 10000"/>
          </a:avLst>
        </a:prstGeom>
        <a:solidFill>
          <a:srgbClr val="ECD652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Constantia" pitchFamily="18" charset="0"/>
            </a:rPr>
            <a:t>Обработка и анализ результатов анкетирования разработка рекомендаций. </a:t>
          </a:r>
          <a:endParaRPr lang="ru-RU" sz="2800" kern="1200" dirty="0">
            <a:solidFill>
              <a:schemeClr val="tx1"/>
            </a:solidFill>
            <a:latin typeface="Constantia" pitchFamily="18" charset="0"/>
          </a:endParaRPr>
        </a:p>
      </dsp:txBody>
      <dsp:txXfrm>
        <a:off x="1329822" y="3544401"/>
        <a:ext cx="5580727" cy="1412320"/>
      </dsp:txXfrm>
    </dsp:sp>
    <dsp:sp modelId="{6581EE98-4129-40F0-B344-B3576A8CC511}">
      <dsp:nvSpPr>
        <dsp:cNvPr id="0" name=""/>
        <dsp:cNvSpPr/>
      </dsp:nvSpPr>
      <dsp:spPr>
        <a:xfrm>
          <a:off x="6311547" y="1137650"/>
          <a:ext cx="975128" cy="975128"/>
        </a:xfrm>
        <a:prstGeom prst="downArrow">
          <a:avLst>
            <a:gd name="adj1" fmla="val 55000"/>
            <a:gd name="adj2" fmla="val 45000"/>
          </a:avLst>
        </a:prstGeom>
        <a:solidFill>
          <a:srgbClr val="B381D9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530951" y="1137650"/>
        <a:ext cx="536320" cy="733784"/>
      </dsp:txXfrm>
    </dsp:sp>
    <dsp:sp modelId="{00A44372-FE4F-4082-823B-8395698242A4}">
      <dsp:nvSpPr>
        <dsp:cNvPr id="0" name=""/>
        <dsp:cNvSpPr/>
      </dsp:nvSpPr>
      <dsp:spPr>
        <a:xfrm>
          <a:off x="6954489" y="2877879"/>
          <a:ext cx="975128" cy="975128"/>
        </a:xfrm>
        <a:prstGeom prst="downArrow">
          <a:avLst>
            <a:gd name="adj1" fmla="val 55000"/>
            <a:gd name="adj2" fmla="val 45000"/>
          </a:avLst>
        </a:prstGeom>
        <a:solidFill>
          <a:srgbClr val="9AE2A8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7173893" y="2877879"/>
        <a:ext cx="536320" cy="7337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Скругленный прямоугольник 2048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</a:ln>
        </p:spPr>
        <p:txBody>
          <a:bodyPr/>
          <a:lstStyle/>
          <a:p>
            <a:endParaRPr lang="ru-RU" altLang="en-US"/>
          </a:p>
        </p:txBody>
      </p:sp>
      <p:sp>
        <p:nvSpPr>
          <p:cNvPr id="2050" name="Замещающий образ слайда 2049"/>
          <p:cNvSpPr>
            <a:spLocks noGrp="1" noRot="1" noChangeAspect="1"/>
          </p:cNvSpPr>
          <p:nvPr>
            <p:ph type="sldImg"/>
          </p:nvPr>
        </p:nvSpPr>
        <p:spPr>
          <a:xfrm>
            <a:off x="-11798300" y="-11796712"/>
            <a:ext cx="11796713" cy="1249045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ctr"/>
          <a:lstStyle/>
          <a:p>
            <a:pPr lvl="0"/>
            <a:endParaRPr/>
          </a:p>
        </p:txBody>
      </p:sp>
      <p:sp>
        <p:nvSpPr>
          <p:cNvPr id="2051" name="Замещающий текст 2050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72319516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lvl="0" indent="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1pPr>
    <a:lvl2pPr marL="742950" lvl="1" indent="-28575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2pPr>
    <a:lvl3pPr marL="1143000" lvl="2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3pPr>
    <a:lvl4pPr marL="1600200" lvl="3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4pPr>
    <a:lvl5pPr marL="2057400" lvl="4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5pPr>
    <a:lvl6pPr marL="2286000" lvl="5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6pPr>
    <a:lvl7pPr marL="2743200" lvl="6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7pPr>
    <a:lvl8pPr marL="3200400" lvl="7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8pPr>
    <a:lvl9pPr marL="3657600" lvl="8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мещающий образ слайда 14336"/>
          <p:cNvSpPr txBox="1">
            <a:spLocks noGrp="1" noRot="1" noChangeAspec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4338" name="Замещающий текст 143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lvl="0"/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мещающий образ слайда 17408"/>
          <p:cNvSpPr txBox="1">
            <a:spLocks noGrp="1" noRot="1" noChangeAspec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410" name="Замещающий текст 174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lvl="0"/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мещающий образ слайда 17408"/>
          <p:cNvSpPr txBox="1">
            <a:spLocks noGrp="1" noRot="1" noChangeAspec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410" name="Замещающий текст 174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lvl="0"/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мещающий образ слайда 24576"/>
          <p:cNvSpPr txBox="1">
            <a:spLocks noGrp="1" noRot="1" noChangeAspect="1"/>
          </p:cNvSpPr>
          <p:nvPr>
            <p:ph type="sldImg"/>
          </p:nvPr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4578" name="Замещающий текст 245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lvl="0"/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мещающий образ слайда 17408"/>
          <p:cNvSpPr txBox="1">
            <a:spLocks noGrp="1" noRot="1" noChangeAspec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410" name="Замещающий текст 174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lvl="0"/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мещающий образ слайда 18432"/>
          <p:cNvSpPr txBox="1">
            <a:spLocks noGrp="1" noRot="1" noChangeAspec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434" name="Замещающий текст 184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lvl="0"/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мещающий образ слайда 18432"/>
          <p:cNvSpPr txBox="1">
            <a:spLocks noGrp="1" noRot="1" noChangeAspec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434" name="Замещающий текст 184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lvl="0"/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мещающий образ слайда 17408"/>
          <p:cNvSpPr txBox="1">
            <a:spLocks noGrp="1" noRot="1" noChangeAspec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410" name="Замещающий текст 174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lvl="0"/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мещающий образ слайда 17408"/>
          <p:cNvSpPr txBox="1">
            <a:spLocks noGrp="1" noRot="1" noChangeAspec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410" name="Замещающий текст 174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lvl="0"/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мещающий образ слайда 17408"/>
          <p:cNvSpPr txBox="1">
            <a:spLocks noGrp="1" noRot="1" noChangeAspec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410" name="Замещающий текст 174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lvl="0"/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мещающий образ слайда 17408"/>
          <p:cNvSpPr txBox="1">
            <a:spLocks noGrp="1" noRot="1" noChangeAspec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410" name="Замещающий текст 174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lvl="0"/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мещающий образ слайда 17408"/>
          <p:cNvSpPr txBox="1">
            <a:spLocks noGrp="1" noRot="1" noChangeAspec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410" name="Замещающий текст 174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lvl="0"/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  <a:pPr lvl="0" defTabSz="449580" eaLnBrk="1" hangingPunct="1">
                <a:buClrTx/>
                <a:buSzPct val="100000"/>
                <a:buNone/>
                <a:tabLst>
                  <a:tab pos="0" algn="l"/>
                  <a:tab pos="447675" algn="l"/>
                  <a:tab pos="897255" algn="l"/>
                  <a:tab pos="1346200" algn="l"/>
                  <a:tab pos="1795780" algn="l"/>
                  <a:tab pos="2244725" algn="l"/>
                  <a:tab pos="2694305" algn="l"/>
                  <a:tab pos="3143250" algn="l"/>
                  <a:tab pos="3592830" algn="l"/>
                  <a:tab pos="4041775" algn="l"/>
                  <a:tab pos="4491355" algn="l"/>
                  <a:tab pos="4940300" algn="l"/>
                  <a:tab pos="5389880" algn="l"/>
                  <a:tab pos="5838825" algn="l"/>
                  <a:tab pos="6288405" algn="l"/>
                  <a:tab pos="6737350" algn="l"/>
                  <a:tab pos="7186930" algn="l"/>
                  <a:tab pos="7635875" algn="l"/>
                  <a:tab pos="8085455" algn="l"/>
                  <a:tab pos="8534400" algn="l"/>
                  <a:tab pos="8983980" algn="l"/>
                </a:tabLst>
              </a:pPr>
              <a:t>‹#›</a:t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  <a:pPr lvl="0" defTabSz="449580" eaLnBrk="1" hangingPunct="1">
                <a:buClrTx/>
                <a:buSzPct val="100000"/>
                <a:buNone/>
                <a:tabLst>
                  <a:tab pos="0" algn="l"/>
                  <a:tab pos="447675" algn="l"/>
                  <a:tab pos="897255" algn="l"/>
                  <a:tab pos="1346200" algn="l"/>
                  <a:tab pos="1795780" algn="l"/>
                  <a:tab pos="2244725" algn="l"/>
                  <a:tab pos="2694305" algn="l"/>
                  <a:tab pos="3143250" algn="l"/>
                  <a:tab pos="3592830" algn="l"/>
                  <a:tab pos="4041775" algn="l"/>
                  <a:tab pos="4491355" algn="l"/>
                  <a:tab pos="4940300" algn="l"/>
                  <a:tab pos="5389880" algn="l"/>
                  <a:tab pos="5838825" algn="l"/>
                  <a:tab pos="6288405" algn="l"/>
                  <a:tab pos="6737350" algn="l"/>
                  <a:tab pos="7186930" algn="l"/>
                  <a:tab pos="7635875" algn="l"/>
                  <a:tab pos="8085455" algn="l"/>
                  <a:tab pos="8534400" algn="l"/>
                  <a:tab pos="8983980" algn="l"/>
                </a:tabLst>
              </a:pPr>
              <a:t>‹#›</a:t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7019" y="274638"/>
            <a:ext cx="2056606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0595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  <a:pPr lvl="0" defTabSz="449580" eaLnBrk="1" hangingPunct="1">
                <a:buClrTx/>
                <a:buSzPct val="100000"/>
                <a:buNone/>
                <a:tabLst>
                  <a:tab pos="0" algn="l"/>
                  <a:tab pos="447675" algn="l"/>
                  <a:tab pos="897255" algn="l"/>
                  <a:tab pos="1346200" algn="l"/>
                  <a:tab pos="1795780" algn="l"/>
                  <a:tab pos="2244725" algn="l"/>
                  <a:tab pos="2694305" algn="l"/>
                  <a:tab pos="3143250" algn="l"/>
                  <a:tab pos="3592830" algn="l"/>
                  <a:tab pos="4041775" algn="l"/>
                  <a:tab pos="4491355" algn="l"/>
                  <a:tab pos="4940300" algn="l"/>
                  <a:tab pos="5389880" algn="l"/>
                  <a:tab pos="5838825" algn="l"/>
                  <a:tab pos="6288405" algn="l"/>
                  <a:tab pos="6737350" algn="l"/>
                  <a:tab pos="7186930" algn="l"/>
                  <a:tab pos="7635875" algn="l"/>
                  <a:tab pos="8085455" algn="l"/>
                  <a:tab pos="8534400" algn="l"/>
                  <a:tab pos="8983980" algn="l"/>
                </a:tabLst>
              </a:pPr>
              <a:t>‹#›</a:t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  <a:pPr lvl="0" defTabSz="449580" eaLnBrk="1" hangingPunct="1">
                <a:buClrTx/>
                <a:buSzPct val="100000"/>
                <a:buNone/>
                <a:tabLst>
                  <a:tab pos="0" algn="l"/>
                  <a:tab pos="447675" algn="l"/>
                  <a:tab pos="897255" algn="l"/>
                  <a:tab pos="1346200" algn="l"/>
                  <a:tab pos="1795780" algn="l"/>
                  <a:tab pos="2244725" algn="l"/>
                  <a:tab pos="2694305" algn="l"/>
                  <a:tab pos="3143250" algn="l"/>
                  <a:tab pos="3592830" algn="l"/>
                  <a:tab pos="4041775" algn="l"/>
                  <a:tab pos="4491355" algn="l"/>
                  <a:tab pos="4940300" algn="l"/>
                  <a:tab pos="5389880" algn="l"/>
                  <a:tab pos="5838825" algn="l"/>
                  <a:tab pos="6288405" algn="l"/>
                  <a:tab pos="6737350" algn="l"/>
                  <a:tab pos="7186930" algn="l"/>
                  <a:tab pos="7635875" algn="l"/>
                  <a:tab pos="8085455" algn="l"/>
                  <a:tab pos="8534400" algn="l"/>
                  <a:tab pos="8983980" algn="l"/>
                </a:tabLst>
              </a:pPr>
              <a:t>‹#›</a:t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  <a:pPr lvl="0" defTabSz="449580" eaLnBrk="1" hangingPunct="1">
                <a:buClrTx/>
                <a:buSzPct val="100000"/>
                <a:buNone/>
                <a:tabLst>
                  <a:tab pos="0" algn="l"/>
                  <a:tab pos="447675" algn="l"/>
                  <a:tab pos="897255" algn="l"/>
                  <a:tab pos="1346200" algn="l"/>
                  <a:tab pos="1795780" algn="l"/>
                  <a:tab pos="2244725" algn="l"/>
                  <a:tab pos="2694305" algn="l"/>
                  <a:tab pos="3143250" algn="l"/>
                  <a:tab pos="3592830" algn="l"/>
                  <a:tab pos="4041775" algn="l"/>
                  <a:tab pos="4491355" algn="l"/>
                  <a:tab pos="4940300" algn="l"/>
                  <a:tab pos="5389880" algn="l"/>
                  <a:tab pos="5838825" algn="l"/>
                  <a:tab pos="6288405" algn="l"/>
                  <a:tab pos="6737350" algn="l"/>
                  <a:tab pos="7186930" algn="l"/>
                  <a:tab pos="7635875" algn="l"/>
                  <a:tab pos="8085455" algn="l"/>
                  <a:tab pos="8534400" algn="l"/>
                  <a:tab pos="8983980" algn="l"/>
                </a:tabLst>
              </a:pPr>
              <a:t>‹#›</a:t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0948" cy="45227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2677" y="1600200"/>
            <a:ext cx="4030948" cy="45227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  <a:pPr lvl="0" defTabSz="449580" eaLnBrk="1" hangingPunct="1">
                <a:buClrTx/>
                <a:buSzPct val="100000"/>
                <a:buNone/>
                <a:tabLst>
                  <a:tab pos="0" algn="l"/>
                  <a:tab pos="447675" algn="l"/>
                  <a:tab pos="897255" algn="l"/>
                  <a:tab pos="1346200" algn="l"/>
                  <a:tab pos="1795780" algn="l"/>
                  <a:tab pos="2244725" algn="l"/>
                  <a:tab pos="2694305" algn="l"/>
                  <a:tab pos="3143250" algn="l"/>
                  <a:tab pos="3592830" algn="l"/>
                  <a:tab pos="4041775" algn="l"/>
                  <a:tab pos="4491355" algn="l"/>
                  <a:tab pos="4940300" algn="l"/>
                  <a:tab pos="5389880" algn="l"/>
                  <a:tab pos="5838825" algn="l"/>
                  <a:tab pos="6288405" algn="l"/>
                  <a:tab pos="6737350" algn="l"/>
                  <a:tab pos="7186930" algn="l"/>
                  <a:tab pos="7635875" algn="l"/>
                  <a:tab pos="8085455" algn="l"/>
                  <a:tab pos="8534400" algn="l"/>
                  <a:tab pos="8983980" algn="l"/>
                </a:tabLst>
              </a:pPr>
              <a:t>‹#›</a:t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  <a:pPr lvl="0" defTabSz="449580" eaLnBrk="1" hangingPunct="1">
                <a:buClrTx/>
                <a:buSzPct val="100000"/>
                <a:buNone/>
                <a:tabLst>
                  <a:tab pos="0" algn="l"/>
                  <a:tab pos="447675" algn="l"/>
                  <a:tab pos="897255" algn="l"/>
                  <a:tab pos="1346200" algn="l"/>
                  <a:tab pos="1795780" algn="l"/>
                  <a:tab pos="2244725" algn="l"/>
                  <a:tab pos="2694305" algn="l"/>
                  <a:tab pos="3143250" algn="l"/>
                  <a:tab pos="3592830" algn="l"/>
                  <a:tab pos="4041775" algn="l"/>
                  <a:tab pos="4491355" algn="l"/>
                  <a:tab pos="4940300" algn="l"/>
                  <a:tab pos="5389880" algn="l"/>
                  <a:tab pos="5838825" algn="l"/>
                  <a:tab pos="6288405" algn="l"/>
                  <a:tab pos="6737350" algn="l"/>
                  <a:tab pos="7186930" algn="l"/>
                  <a:tab pos="7635875" algn="l"/>
                  <a:tab pos="8085455" algn="l"/>
                  <a:tab pos="8534400" algn="l"/>
                  <a:tab pos="8983980" algn="l"/>
                </a:tabLst>
              </a:pPr>
              <a:t>‹#›</a:t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  <a:pPr lvl="0" defTabSz="449580" eaLnBrk="1" hangingPunct="1">
                <a:buClrTx/>
                <a:buSzPct val="100000"/>
                <a:buNone/>
                <a:tabLst>
                  <a:tab pos="0" algn="l"/>
                  <a:tab pos="447675" algn="l"/>
                  <a:tab pos="897255" algn="l"/>
                  <a:tab pos="1346200" algn="l"/>
                  <a:tab pos="1795780" algn="l"/>
                  <a:tab pos="2244725" algn="l"/>
                  <a:tab pos="2694305" algn="l"/>
                  <a:tab pos="3143250" algn="l"/>
                  <a:tab pos="3592830" algn="l"/>
                  <a:tab pos="4041775" algn="l"/>
                  <a:tab pos="4491355" algn="l"/>
                  <a:tab pos="4940300" algn="l"/>
                  <a:tab pos="5389880" algn="l"/>
                  <a:tab pos="5838825" algn="l"/>
                  <a:tab pos="6288405" algn="l"/>
                  <a:tab pos="6737350" algn="l"/>
                  <a:tab pos="7186930" algn="l"/>
                  <a:tab pos="7635875" algn="l"/>
                  <a:tab pos="8085455" algn="l"/>
                  <a:tab pos="8534400" algn="l"/>
                  <a:tab pos="8983980" algn="l"/>
                </a:tabLst>
              </a:pPr>
              <a:t>‹#›</a:t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  <a:pPr lvl="0" defTabSz="449580" eaLnBrk="1" hangingPunct="1">
                <a:buClrTx/>
                <a:buSzPct val="100000"/>
                <a:buNone/>
                <a:tabLst>
                  <a:tab pos="0" algn="l"/>
                  <a:tab pos="447675" algn="l"/>
                  <a:tab pos="897255" algn="l"/>
                  <a:tab pos="1346200" algn="l"/>
                  <a:tab pos="1795780" algn="l"/>
                  <a:tab pos="2244725" algn="l"/>
                  <a:tab pos="2694305" algn="l"/>
                  <a:tab pos="3143250" algn="l"/>
                  <a:tab pos="3592830" algn="l"/>
                  <a:tab pos="4041775" algn="l"/>
                  <a:tab pos="4491355" algn="l"/>
                  <a:tab pos="4940300" algn="l"/>
                  <a:tab pos="5389880" algn="l"/>
                  <a:tab pos="5838825" algn="l"/>
                  <a:tab pos="6288405" algn="l"/>
                  <a:tab pos="6737350" algn="l"/>
                  <a:tab pos="7186930" algn="l"/>
                  <a:tab pos="7635875" algn="l"/>
                  <a:tab pos="8085455" algn="l"/>
                  <a:tab pos="8534400" algn="l"/>
                  <a:tab pos="8983980" algn="l"/>
                </a:tabLst>
              </a:pPr>
              <a:t>‹#›</a:t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  <a:pPr lvl="0" defTabSz="449580" eaLnBrk="1" hangingPunct="1">
                <a:buClrTx/>
                <a:buSzPct val="100000"/>
                <a:buNone/>
                <a:tabLst>
                  <a:tab pos="0" algn="l"/>
                  <a:tab pos="447675" algn="l"/>
                  <a:tab pos="897255" algn="l"/>
                  <a:tab pos="1346200" algn="l"/>
                  <a:tab pos="1795780" algn="l"/>
                  <a:tab pos="2244725" algn="l"/>
                  <a:tab pos="2694305" algn="l"/>
                  <a:tab pos="3143250" algn="l"/>
                  <a:tab pos="3592830" algn="l"/>
                  <a:tab pos="4041775" algn="l"/>
                  <a:tab pos="4491355" algn="l"/>
                  <a:tab pos="4940300" algn="l"/>
                  <a:tab pos="5389880" algn="l"/>
                  <a:tab pos="5838825" algn="l"/>
                  <a:tab pos="6288405" algn="l"/>
                  <a:tab pos="6737350" algn="l"/>
                  <a:tab pos="7186930" algn="l"/>
                  <a:tab pos="7635875" algn="l"/>
                  <a:tab pos="8085455" algn="l"/>
                  <a:tab pos="8534400" algn="l"/>
                  <a:tab pos="8983980" algn="l"/>
                </a:tabLst>
              </a:pPr>
              <a:t>‹#›</a:t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  <a:pPr lvl="0" defTabSz="449580" eaLnBrk="1" hangingPunct="1">
                <a:buClrTx/>
                <a:buSzPct val="100000"/>
                <a:buNone/>
                <a:tabLst>
                  <a:tab pos="0" algn="l"/>
                  <a:tab pos="447675" algn="l"/>
                  <a:tab pos="897255" algn="l"/>
                  <a:tab pos="1346200" algn="l"/>
                  <a:tab pos="1795780" algn="l"/>
                  <a:tab pos="2244725" algn="l"/>
                  <a:tab pos="2694305" algn="l"/>
                  <a:tab pos="3143250" algn="l"/>
                  <a:tab pos="3592830" algn="l"/>
                  <a:tab pos="4041775" algn="l"/>
                  <a:tab pos="4491355" algn="l"/>
                  <a:tab pos="4940300" algn="l"/>
                  <a:tab pos="5389880" algn="l"/>
                  <a:tab pos="5838825" algn="l"/>
                  <a:tab pos="6288405" algn="l"/>
                  <a:tab pos="6737350" algn="l"/>
                  <a:tab pos="7186930" algn="l"/>
                  <a:tab pos="7635875" algn="l"/>
                  <a:tab pos="8085455" algn="l"/>
                  <a:tab pos="8534400" algn="l"/>
                  <a:tab pos="8983980" algn="l"/>
                </a:tabLst>
              </a:pPr>
              <a:t>‹#›</a:t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Заголовок 102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ctr"/>
          <a:lstStyle/>
          <a:p>
            <a:pPr lvl="0"/>
            <a:r>
              <a:rPr dirty="0"/>
              <a:t>Для правки текста заглавия щёлкните мышью</a:t>
            </a:r>
          </a:p>
        </p:txBody>
      </p:sp>
      <p:sp>
        <p:nvSpPr>
          <p:cNvPr id="1026" name="Замещающий текст 102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/>
          <a:lstStyle/>
          <a:p>
            <a:pPr lvl="0"/>
            <a:r>
              <a:rPr dirty="0"/>
              <a:t>Для правки структуры щёлкните мышью</a:t>
            </a:r>
          </a:p>
          <a:p>
            <a:pPr lvl="1"/>
            <a:r>
              <a:rPr dirty="0"/>
              <a:t>Второй уровень структуры</a:t>
            </a:r>
          </a:p>
          <a:p>
            <a:pPr lvl="2"/>
            <a:r>
              <a:rPr dirty="0"/>
              <a:t>Третий уровень структуры</a:t>
            </a:r>
          </a:p>
          <a:p>
            <a:pPr lvl="3"/>
            <a:r>
              <a:rPr dirty="0"/>
              <a:t>Четвёртый уровень структуры</a:t>
            </a:r>
          </a:p>
          <a:p>
            <a:pPr lvl="4"/>
            <a:r>
              <a:rPr dirty="0"/>
              <a:t>Пятый уровень структуры</a:t>
            </a:r>
          </a:p>
          <a:p>
            <a:pPr lvl="4"/>
            <a:r>
              <a:rPr dirty="0"/>
              <a:t>Шестой уровень структуры</a:t>
            </a:r>
          </a:p>
          <a:p>
            <a:pPr lvl="4"/>
            <a:r>
              <a:rPr dirty="0"/>
              <a:t>Седьмой уровень структуры</a:t>
            </a:r>
          </a:p>
        </p:txBody>
      </p:sp>
      <p:sp>
        <p:nvSpPr>
          <p:cNvPr id="1027" name="Замещающая дата 1026"/>
          <p:cNvSpPr>
            <a:spLocks noGrp="1"/>
          </p:cNvSpPr>
          <p:nvPr>
            <p:ph type="dt"/>
          </p:nvPr>
        </p:nvSpPr>
        <p:spPr>
          <a:xfrm>
            <a:off x="457200" y="6356350"/>
            <a:ext cx="2130425" cy="36195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ctr"/>
          <a:lstStyle>
            <a:lvl1pPr>
              <a:buFontTx/>
              <a:defRPr sz="1200">
                <a:solidFill>
                  <a:srgbClr val="898989"/>
                </a:solidFill>
              </a:defRPr>
            </a:lvl1pPr>
          </a:lstStyle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endParaRPr lang="ru-RU" altLang="x-none" dirty="0" err="1">
              <a:cs typeface="Segoe UI" panose="020B0502040204020203" charset="0"/>
            </a:endParaRPr>
          </a:p>
        </p:txBody>
      </p:sp>
      <p:sp>
        <p:nvSpPr>
          <p:cNvPr id="1028" name="Текстовое поле 1027"/>
          <p:cNvSpPr txBox="1"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ru-RU" altLang="en-US"/>
          </a:p>
        </p:txBody>
      </p:sp>
      <p:sp>
        <p:nvSpPr>
          <p:cNvPr id="1029" name="Замещающий номер слайда 1028"/>
          <p:cNvSpPr>
            <a:spLocks noGrp="1"/>
          </p:cNvSpPr>
          <p:nvPr>
            <p:ph type="sldNum"/>
          </p:nvPr>
        </p:nvSpPr>
        <p:spPr>
          <a:xfrm>
            <a:off x="6553200" y="6356350"/>
            <a:ext cx="2130425" cy="36195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ctr"/>
          <a:lstStyle>
            <a:lvl1pPr algn="r">
              <a:buFontTx/>
              <a:defRPr sz="1200">
                <a:solidFill>
                  <a:srgbClr val="898989"/>
                </a:solidFill>
              </a:defRPr>
            </a:lvl1pPr>
          </a:lstStyle>
          <a:p>
            <a:pPr lvl="0" defTabSz="449580" eaLnBrk="1" hangingPunct="1">
              <a:buClrTx/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ru-RU" altLang="x-none" dirty="0" err="1">
                <a:cs typeface="Segoe UI" panose="020B0502040204020203" charset="0"/>
              </a:rPr>
              <a:pPr lvl="0" defTabSz="449580" eaLnBrk="1" hangingPunct="1">
                <a:buClrTx/>
                <a:buSzPct val="100000"/>
                <a:buNone/>
                <a:tabLst>
                  <a:tab pos="0" algn="l"/>
                  <a:tab pos="447675" algn="l"/>
                  <a:tab pos="897255" algn="l"/>
                  <a:tab pos="1346200" algn="l"/>
                  <a:tab pos="1795780" algn="l"/>
                  <a:tab pos="2244725" algn="l"/>
                  <a:tab pos="2694305" algn="l"/>
                  <a:tab pos="3143250" algn="l"/>
                  <a:tab pos="3592830" algn="l"/>
                  <a:tab pos="4041775" algn="l"/>
                  <a:tab pos="4491355" algn="l"/>
                  <a:tab pos="4940300" algn="l"/>
                  <a:tab pos="5389880" algn="l"/>
                  <a:tab pos="5838825" algn="l"/>
                  <a:tab pos="6288405" algn="l"/>
                  <a:tab pos="6737350" algn="l"/>
                  <a:tab pos="7186930" algn="l"/>
                  <a:tab pos="7635875" algn="l"/>
                  <a:tab pos="8085455" algn="l"/>
                  <a:tab pos="8534400" algn="l"/>
                  <a:tab pos="8983980" algn="l"/>
                </a:tabLst>
              </a:pPr>
              <a:t>‹#›</a:t>
            </a:fld>
            <a:endParaRPr lang="ru-RU" altLang="x-none" dirty="0" err="1">
              <a:cs typeface="Segoe UI" panose="020B0502040204020203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marL="0" lvl="0" indent="0" algn="ctr" defTabSz="44958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4400" b="0" i="0" u="none" kern="1200" baseline="0">
          <a:solidFill>
            <a:srgbClr val="000000"/>
          </a:solidFill>
          <a:latin typeface="+mj-lt"/>
          <a:ea typeface="+mj-ea"/>
          <a:cs typeface="+mj-cs"/>
        </a:defRPr>
      </a:lvl1pPr>
      <a:lvl2pPr marL="742950" lvl="1" indent="-285750" algn="ctr" defTabSz="44958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4400" b="0" i="0" u="none" kern="1200" baseline="0">
          <a:solidFill>
            <a:srgbClr val="000000"/>
          </a:solidFill>
          <a:latin typeface="Calibri" panose="020F0502020204030204" pitchFamily="32" charset="0"/>
          <a:ea typeface="Microsoft YaHei" panose="020B0503020204020204" charset="-122"/>
          <a:cs typeface="+mj-cs"/>
        </a:defRPr>
      </a:lvl2pPr>
      <a:lvl3pPr marL="1143000" lvl="2" indent="-228600" algn="ctr" defTabSz="44958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4400" b="0" i="0" u="none" kern="1200" baseline="0">
          <a:solidFill>
            <a:srgbClr val="000000"/>
          </a:solidFill>
          <a:latin typeface="Calibri" panose="020F0502020204030204" pitchFamily="32" charset="0"/>
          <a:ea typeface="Microsoft YaHei" panose="020B0503020204020204" charset="-122"/>
          <a:cs typeface="+mj-cs"/>
        </a:defRPr>
      </a:lvl3pPr>
      <a:lvl4pPr marL="1600200" lvl="3" indent="-228600" algn="ctr" defTabSz="44958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4400" b="0" i="0" u="none" kern="1200" baseline="0">
          <a:solidFill>
            <a:srgbClr val="000000"/>
          </a:solidFill>
          <a:latin typeface="Calibri" panose="020F0502020204030204" pitchFamily="32" charset="0"/>
          <a:ea typeface="Microsoft YaHei" panose="020B0503020204020204" charset="-122"/>
          <a:cs typeface="+mj-cs"/>
        </a:defRPr>
      </a:lvl4pPr>
      <a:lvl5pPr marL="2057400" lvl="4" indent="-228600" algn="ctr" defTabSz="44958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4400" b="0" i="0" u="none" kern="1200" baseline="0">
          <a:solidFill>
            <a:srgbClr val="000000"/>
          </a:solidFill>
          <a:latin typeface="Calibri" panose="020F0502020204030204" pitchFamily="32" charset="0"/>
          <a:ea typeface="Microsoft YaHei" panose="020B0503020204020204" charset="-122"/>
          <a:cs typeface="+mj-cs"/>
        </a:defRPr>
      </a:lvl5pPr>
    </p:titleStyle>
    <p:bodyStyle>
      <a:lvl1pPr marL="342900" lvl="0" indent="-342900" algn="l" defTabSz="449580" rtl="0" eaLnBrk="1" fontAlgn="base" latinLnBrk="0" hangingPunct="1">
        <a:lnSpc>
          <a:spcPct val="100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32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742950" lvl="1" indent="-285750" algn="l" defTabSz="449580" rtl="0" eaLnBrk="1" fontAlgn="base" latinLnBrk="0" hangingPunct="1">
        <a:lnSpc>
          <a:spcPct val="100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800" b="0" i="0" u="none" kern="1200" baseline="0">
          <a:solidFill>
            <a:srgbClr val="000000"/>
          </a:solidFill>
          <a:latin typeface="Calibri" panose="020F0502020204030204" pitchFamily="32" charset="0"/>
          <a:ea typeface="Microsoft YaHei" panose="020B0503020204020204" charset="-122"/>
          <a:cs typeface="+mn-cs"/>
        </a:defRPr>
      </a:lvl2pPr>
      <a:lvl3pPr marL="1143000" lvl="2" indent="-228600" algn="l" defTabSz="44958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400" b="0" i="0" u="none" kern="1200" baseline="0">
          <a:solidFill>
            <a:srgbClr val="000000"/>
          </a:solidFill>
          <a:latin typeface="Calibri" panose="020F0502020204030204" pitchFamily="32" charset="0"/>
          <a:ea typeface="Microsoft YaHei" panose="020B0503020204020204" charset="-122"/>
          <a:cs typeface="+mn-cs"/>
        </a:defRPr>
      </a:lvl3pPr>
      <a:lvl4pPr marL="1600200" lvl="3" indent="-228600" algn="l" defTabSz="449580" rtl="0" eaLnBrk="1" fontAlgn="base" latinLnBrk="0" hangingPunct="1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Calibri" panose="020F0502020204030204" pitchFamily="32" charset="0"/>
          <a:ea typeface="Microsoft YaHei" panose="020B0503020204020204" charset="-122"/>
          <a:cs typeface="+mn-cs"/>
        </a:defRPr>
      </a:lvl4pPr>
      <a:lvl5pPr marL="2057400" lvl="4" indent="-228600" algn="l" defTabSz="449580" rtl="0" eaLnBrk="1" fontAlgn="base" latinLnBrk="0" hangingPunct="1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Calibri" panose="020F0502020204030204" pitchFamily="32" charset="0"/>
          <a:ea typeface="Microsoft YaHei" panose="020B0503020204020204" charset="-122"/>
          <a:cs typeface="+mn-cs"/>
        </a:defRPr>
      </a:lvl5pPr>
      <a:lvl6pPr marL="2514600" lvl="5" indent="-228600" algn="l" defTabSz="449580" rtl="0" eaLnBrk="1" fontAlgn="base" latinLnBrk="0" hangingPunct="1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Calibri" panose="020F0502020204030204" pitchFamily="32" charset="0"/>
          <a:ea typeface="Microsoft YaHei" panose="020B0503020204020204" charset="-122"/>
          <a:cs typeface="+mn-cs"/>
        </a:defRPr>
      </a:lvl6pPr>
      <a:lvl7pPr marL="2971800" lvl="6" indent="-228600" algn="l" defTabSz="449580" rtl="0" eaLnBrk="1" fontAlgn="base" latinLnBrk="0" hangingPunct="1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Calibri" panose="020F0502020204030204" pitchFamily="32" charset="0"/>
          <a:ea typeface="Microsoft YaHei" panose="020B0503020204020204" charset="-122"/>
          <a:cs typeface="+mn-cs"/>
        </a:defRPr>
      </a:lvl7pPr>
      <a:lvl8pPr marL="3429000" lvl="7" indent="-228600" algn="l" defTabSz="449580" rtl="0" eaLnBrk="1" fontAlgn="base" latinLnBrk="0" hangingPunct="1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Calibri" panose="020F0502020204030204" pitchFamily="32" charset="0"/>
          <a:ea typeface="Microsoft YaHei" panose="020B0503020204020204" charset="-122"/>
          <a:cs typeface="+mn-cs"/>
        </a:defRPr>
      </a:lvl8pPr>
      <a:lvl9pPr marL="3886200" lvl="8" indent="-228600" algn="l" defTabSz="449580" rtl="0" eaLnBrk="1" fontAlgn="base" latinLnBrk="0" hangingPunct="1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Calibri" panose="020F0502020204030204" pitchFamily="32" charset="0"/>
          <a:ea typeface="Microsoft YaHei" panose="020B0503020204020204" charset="-122"/>
          <a:cs typeface="+mn-cs"/>
        </a:defRPr>
      </a:lvl9pPr>
    </p:bodyStyle>
    <p:otherStyle>
      <a:lvl1pPr marL="0" lvl="0" indent="0" algn="l" defTabSz="44958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742950" lvl="1" indent="-285750" algn="l" defTabSz="44958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Calibri" panose="020F0502020204030204" pitchFamily="32" charset="0"/>
          <a:ea typeface="Microsoft YaHei" panose="020B0503020204020204" charset="-122"/>
          <a:cs typeface="+mn-cs"/>
        </a:defRPr>
      </a:lvl2pPr>
      <a:lvl3pPr marL="1143000" lvl="2" indent="-228600" algn="l" defTabSz="44958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Calibri" panose="020F0502020204030204" pitchFamily="32" charset="0"/>
          <a:ea typeface="Microsoft YaHei" panose="020B0503020204020204" charset="-122"/>
          <a:cs typeface="+mn-cs"/>
        </a:defRPr>
      </a:lvl3pPr>
      <a:lvl4pPr marL="1600200" lvl="3" indent="-228600" algn="l" defTabSz="44958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Calibri" panose="020F0502020204030204" pitchFamily="32" charset="0"/>
          <a:ea typeface="Microsoft YaHei" panose="020B0503020204020204" charset="-122"/>
          <a:cs typeface="+mn-cs"/>
        </a:defRPr>
      </a:lvl4pPr>
      <a:lvl5pPr marL="2057400" lvl="4" indent="-228600" algn="l" defTabSz="44958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Calibri" panose="020F0502020204030204" pitchFamily="32" charset="0"/>
          <a:ea typeface="Microsoft YaHei" panose="020B0503020204020204" charset="-122"/>
          <a:cs typeface="+mn-cs"/>
        </a:defRPr>
      </a:lvl5pPr>
      <a:lvl6pPr marL="2286000" lvl="5" indent="-228600" algn="l" defTabSz="44958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Calibri" panose="020F0502020204030204" pitchFamily="32" charset="0"/>
          <a:ea typeface="Microsoft YaHei" panose="020B0503020204020204" charset="-122"/>
          <a:cs typeface="+mn-cs"/>
        </a:defRPr>
      </a:lvl6pPr>
      <a:lvl7pPr marL="2743200" lvl="6" indent="-228600" algn="l" defTabSz="44958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Calibri" panose="020F0502020204030204" pitchFamily="32" charset="0"/>
          <a:ea typeface="Microsoft YaHei" panose="020B0503020204020204" charset="-122"/>
          <a:cs typeface="+mn-cs"/>
        </a:defRPr>
      </a:lvl7pPr>
      <a:lvl8pPr marL="3200400" lvl="7" indent="-228600" algn="l" defTabSz="44958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Calibri" panose="020F0502020204030204" pitchFamily="32" charset="0"/>
          <a:ea typeface="Microsoft YaHei" panose="020B0503020204020204" charset="-122"/>
          <a:cs typeface="+mn-cs"/>
        </a:defRPr>
      </a:lvl8pPr>
      <a:lvl9pPr marL="3657600" lvl="8" indent="-228600" algn="l" defTabSz="44958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Calibri" panose="020F0502020204030204" pitchFamily="32" charset="0"/>
          <a:ea typeface="Microsoft YaHei" panose="020B0503020204020204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Текстовое поле 3072"/>
          <p:cNvSpPr txBox="1"/>
          <p:nvPr/>
        </p:nvSpPr>
        <p:spPr>
          <a:xfrm>
            <a:off x="214283" y="428605"/>
            <a:ext cx="8715436" cy="3808116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ctr"/>
          <a:lstStyle/>
          <a:p>
            <a:pPr defTabSz="449580">
              <a:buClrTx/>
              <a:buSzPct val="100000"/>
              <a:buFont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endParaRPr lang="ru-RU" altLang="x-none" sz="3000" b="1" dirty="0" err="1">
              <a:solidFill>
                <a:schemeClr val="tx1"/>
              </a:solidFill>
              <a:latin typeface="Constantia" panose="02030602050306030303" pitchFamily="16" charset="0"/>
              <a:cs typeface="Constantia" panose="02030602050306030303" pitchFamily="16" charset="0"/>
            </a:endParaRPr>
          </a:p>
          <a:p>
            <a:pPr>
              <a:buClr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ru-RU" sz="4000" b="1" dirty="0" smtClean="0">
                <a:solidFill>
                  <a:schemeClr val="tx1"/>
                </a:solidFill>
                <a:latin typeface="Constantia" pitchFamily="18" charset="0"/>
              </a:rPr>
              <a:t>Роль социологических исследований и опросов в деятельности карьерных центров</a:t>
            </a:r>
          </a:p>
          <a:p>
            <a:pPr defTabSz="449580">
              <a:buClrTx/>
              <a:buSzPct val="100000"/>
              <a:buFont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ru-RU" altLang="x-none" sz="4000" b="1" dirty="0" err="1">
                <a:solidFill>
                  <a:srgbClr val="000000"/>
                </a:solidFill>
              </a:rPr>
              <a:t/>
            </a:r>
            <a:br>
              <a:rPr lang="ru-RU" altLang="x-none" sz="4000" b="1" dirty="0" err="1">
                <a:solidFill>
                  <a:srgbClr val="000000"/>
                </a:solidFill>
              </a:rPr>
            </a:br>
            <a:endParaRPr lang="ru-RU" altLang="x-none" sz="4000" b="1" dirty="0" err="1">
              <a:solidFill>
                <a:srgbClr val="000000"/>
              </a:solidFill>
            </a:endParaRPr>
          </a:p>
        </p:txBody>
      </p:sp>
      <p:sp>
        <p:nvSpPr>
          <p:cNvPr id="3074" name="Текстовое поле 3073"/>
          <p:cNvSpPr txBox="1"/>
          <p:nvPr/>
        </p:nvSpPr>
        <p:spPr>
          <a:xfrm>
            <a:off x="214282" y="3857628"/>
            <a:ext cx="6985000" cy="200787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/>
          <a:lstStyle/>
          <a:p>
            <a:pPr defTabSz="449580">
              <a:spcBef>
                <a:spcPts val="700"/>
              </a:spcBef>
              <a:buClrTx/>
              <a:buSzPct val="100000"/>
              <a:buFont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ru-RU" altLang="x-none" sz="2600" dirty="0" err="1">
                <a:solidFill>
                  <a:srgbClr val="404040"/>
                </a:solidFill>
                <a:latin typeface="Constantia" panose="02030602050306030303" pitchFamily="16" charset="0"/>
                <a:cs typeface="Constantia" panose="02030602050306030303" pitchFamily="16" charset="0"/>
              </a:rPr>
              <a:t>Директор РЦСТ КФУ им. В.И. Вернадского, доцент кафедры уголовного права и криминологии, кандидат юридических наук</a:t>
            </a:r>
            <a:r>
              <a:rPr lang="ru-RU" altLang="x-none" sz="2800" dirty="0" err="1">
                <a:solidFill>
                  <a:srgbClr val="404040"/>
                </a:solidFill>
                <a:latin typeface="Constantia" panose="02030602050306030303" pitchFamily="16" charset="0"/>
                <a:cs typeface="Constantia" panose="02030602050306030303" pitchFamily="16" charset="0"/>
              </a:rPr>
              <a:t> </a:t>
            </a:r>
          </a:p>
          <a:p>
            <a:pPr defTabSz="449580">
              <a:spcBef>
                <a:spcPts val="700"/>
              </a:spcBef>
              <a:buClrTx/>
              <a:buSzPct val="100000"/>
              <a:buFont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ru-RU" altLang="x-none" sz="2800" dirty="0" err="1">
                <a:solidFill>
                  <a:srgbClr val="404040"/>
                </a:solidFill>
                <a:latin typeface="Constantia" panose="02030602050306030303" pitchFamily="16" charset="0"/>
                <a:cs typeface="Constantia" panose="02030602050306030303" pitchFamily="16" charset="0"/>
              </a:rPr>
              <a:t>Губанова Елена Викторовна</a:t>
            </a:r>
          </a:p>
        </p:txBody>
      </p:sp>
      <p:pic>
        <p:nvPicPr>
          <p:cNvPr id="3075" name="Изображение 307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4071942"/>
            <a:ext cx="2340610" cy="165227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Текстовое поле 6144"/>
          <p:cNvSpPr txBox="1"/>
          <p:nvPr/>
        </p:nvSpPr>
        <p:spPr>
          <a:xfrm>
            <a:off x="358775" y="1212850"/>
            <a:ext cx="8785225" cy="47371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ctr"/>
          <a:lstStyle/>
          <a:p>
            <a:pPr defTabSz="449580">
              <a:buClrTx/>
              <a:buSzPct val="100000"/>
              <a:buFont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ru-RU" altLang="x-none" sz="2400" dirty="0" err="1">
                <a:solidFill>
                  <a:srgbClr val="000000"/>
                </a:solidFill>
              </a:rPr>
              <a:t/>
            </a:r>
            <a:br>
              <a:rPr lang="ru-RU" altLang="x-none" sz="2400" dirty="0" err="1">
                <a:solidFill>
                  <a:srgbClr val="000000"/>
                </a:solidFill>
              </a:rPr>
            </a:br>
            <a:endParaRPr lang="ru-RU" altLang="x-none" sz="2400" dirty="0" err="1">
              <a:solidFill>
                <a:srgbClr val="000000"/>
              </a:solidFill>
            </a:endParaRPr>
          </a:p>
        </p:txBody>
      </p:sp>
      <p:sp>
        <p:nvSpPr>
          <p:cNvPr id="6146" name="Текстовое поле 6145"/>
          <p:cNvSpPr txBox="1"/>
          <p:nvPr/>
        </p:nvSpPr>
        <p:spPr>
          <a:xfrm>
            <a:off x="0" y="38862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/>
          <a:lstStyle/>
          <a:p>
            <a:pPr defTabSz="449580">
              <a:spcBef>
                <a:spcPts val="800"/>
              </a:spcBef>
              <a:buClrTx/>
              <a:buSzPct val="100000"/>
              <a:buFont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ru-RU" altLang="x-none" sz="3200" dirty="0" err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0" name="Текстовое поле 99"/>
          <p:cNvSpPr txBox="1"/>
          <p:nvPr/>
        </p:nvSpPr>
        <p:spPr>
          <a:xfrm>
            <a:off x="0" y="214290"/>
            <a:ext cx="9144000" cy="461665"/>
          </a:xfrm>
          <a:prstGeom prst="rect">
            <a:avLst/>
          </a:prstGeom>
          <a:solidFill>
            <a:srgbClr val="38C653"/>
          </a:solidFill>
          <a:ln w="9525">
            <a:noFill/>
          </a:ln>
        </p:spPr>
        <p:txBody>
          <a:bodyPr wrap="square">
            <a:spAutoFit/>
          </a:bodyPr>
          <a:lstStyle/>
          <a:p>
            <a:pPr algn="ctr">
              <a:buClr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ru-RU" sz="2400" b="1" dirty="0" smtClean="0">
                <a:solidFill>
                  <a:schemeClr val="tx1"/>
                </a:solidFill>
                <a:latin typeface="Constantia" pitchFamily="18" charset="0"/>
              </a:rPr>
              <a:t>ПРЕИМУЩЕСТВА опросов и анкетирований:</a:t>
            </a:r>
            <a:endParaRPr lang="ru-RU" altLang="en-US" sz="2400" dirty="0">
              <a:solidFill>
                <a:schemeClr val="tx1"/>
              </a:solidFill>
              <a:latin typeface="Constantia" pitchFamily="18" charset="0"/>
            </a:endParaRPr>
          </a:p>
        </p:txBody>
      </p:sp>
      <p:pic>
        <p:nvPicPr>
          <p:cNvPr id="6147" name="Изображение 61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6388" y="5876925"/>
            <a:ext cx="1325562" cy="936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285720" y="1020294"/>
            <a:ext cx="8643998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> Анкеты </a:t>
            </a:r>
            <a:r>
              <a:rPr lang="ru-RU" sz="2400" b="1" dirty="0" smtClean="0">
                <a:solidFill>
                  <a:schemeClr val="tx1"/>
                </a:solidFill>
                <a:latin typeface="Constantia" pitchFamily="18" charset="0"/>
              </a:rPr>
              <a:t>являются одним из наиболее экономически эффективных и доступных способов сбора количественных данных.</a:t>
            </a: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endParaRPr lang="en-US" sz="24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1"/>
                </a:solidFill>
                <a:latin typeface="Constantia" pitchFamily="18" charset="0"/>
              </a:rPr>
              <a:t> Практичность.</a:t>
            </a:r>
            <a:endParaRPr lang="en-US" sz="2400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Constantia" pitchFamily="18" charset="0"/>
              </a:rPr>
              <a:t>Масштабируемость</a:t>
            </a:r>
            <a:r>
              <a:rPr lang="ru-RU" sz="2400" b="1" dirty="0" smtClean="0">
                <a:solidFill>
                  <a:schemeClr val="tx1"/>
                </a:solidFill>
                <a:latin typeface="Constantia" pitchFamily="18" charset="0"/>
              </a:rPr>
              <a:t>.</a:t>
            </a: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endParaRPr lang="en-US" sz="24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1"/>
                </a:solidFill>
                <a:latin typeface="Constantia" pitchFamily="18" charset="0"/>
              </a:rPr>
              <a:t> Научный анализ и прогнозы.</a:t>
            </a: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> Чем больше данных удается собрать, тем яснее станет картина. </a:t>
            </a:r>
            <a:endParaRPr lang="en-US" sz="24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1"/>
                </a:solidFill>
                <a:latin typeface="Constantia" pitchFamily="18" charset="0"/>
              </a:rPr>
              <a:t> Анонимность.</a:t>
            </a: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> В социологических опросах не нужно указывать личность. </a:t>
            </a:r>
            <a:endParaRPr lang="en-US" sz="24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1"/>
                </a:solidFill>
                <a:latin typeface="Constantia" pitchFamily="18" charset="0"/>
              </a:rPr>
              <a:t> Легкая стандартизация. </a:t>
            </a: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>Исследователь может быть уверен, что все участники выборки отвечают на одни и те же пункты. </a:t>
            </a:r>
            <a:endParaRPr lang="en-US" sz="2400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Текстовое поле 6144"/>
          <p:cNvSpPr txBox="1"/>
          <p:nvPr/>
        </p:nvSpPr>
        <p:spPr>
          <a:xfrm>
            <a:off x="358775" y="1212850"/>
            <a:ext cx="8785225" cy="47371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ctr"/>
          <a:lstStyle/>
          <a:p>
            <a:pPr defTabSz="449580">
              <a:buClrTx/>
              <a:buSzPct val="100000"/>
              <a:buFont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ru-RU" altLang="x-none" sz="2400" dirty="0" err="1">
                <a:solidFill>
                  <a:srgbClr val="000000"/>
                </a:solidFill>
              </a:rPr>
              <a:t/>
            </a:r>
            <a:br>
              <a:rPr lang="ru-RU" altLang="x-none" sz="2400" dirty="0" err="1">
                <a:solidFill>
                  <a:srgbClr val="000000"/>
                </a:solidFill>
              </a:rPr>
            </a:br>
            <a:endParaRPr lang="ru-RU" altLang="x-none" sz="2400" dirty="0" err="1">
              <a:solidFill>
                <a:srgbClr val="000000"/>
              </a:solidFill>
            </a:endParaRPr>
          </a:p>
        </p:txBody>
      </p:sp>
      <p:sp>
        <p:nvSpPr>
          <p:cNvPr id="6146" name="Текстовое поле 6145"/>
          <p:cNvSpPr txBox="1"/>
          <p:nvPr/>
        </p:nvSpPr>
        <p:spPr>
          <a:xfrm>
            <a:off x="0" y="38862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/>
          <a:lstStyle/>
          <a:p>
            <a:pPr defTabSz="449580">
              <a:spcBef>
                <a:spcPts val="800"/>
              </a:spcBef>
              <a:buClrTx/>
              <a:buSzPct val="100000"/>
              <a:buFont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ru-RU" altLang="x-none" sz="3200" dirty="0" err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0" name="Текстовое поле 99"/>
          <p:cNvSpPr txBox="1"/>
          <p:nvPr/>
        </p:nvSpPr>
        <p:spPr>
          <a:xfrm>
            <a:off x="0" y="214290"/>
            <a:ext cx="9144000" cy="461665"/>
          </a:xfrm>
          <a:prstGeom prst="rect">
            <a:avLst/>
          </a:prstGeom>
          <a:solidFill>
            <a:srgbClr val="DD7361"/>
          </a:solidFill>
          <a:ln w="9525">
            <a:noFill/>
          </a:ln>
        </p:spPr>
        <p:txBody>
          <a:bodyPr wrap="square">
            <a:spAutoFit/>
          </a:bodyPr>
          <a:lstStyle/>
          <a:p>
            <a:pPr algn="ctr">
              <a:buClr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ru-RU" sz="2400" b="1" dirty="0" smtClean="0">
                <a:solidFill>
                  <a:schemeClr val="tx1"/>
                </a:solidFill>
                <a:latin typeface="Constantia" pitchFamily="18" charset="0"/>
              </a:rPr>
              <a:t>НЕДОСТАТКИ опросов и анкетирований:</a:t>
            </a:r>
            <a:endParaRPr lang="ru-RU" altLang="en-US" sz="2400" dirty="0">
              <a:solidFill>
                <a:schemeClr val="tx1"/>
              </a:solidFill>
              <a:latin typeface="Constantia" pitchFamily="18" charset="0"/>
            </a:endParaRPr>
          </a:p>
        </p:txBody>
      </p:sp>
      <p:pic>
        <p:nvPicPr>
          <p:cNvPr id="6147" name="Изображение 61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6388" y="5876925"/>
            <a:ext cx="1325562" cy="936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285720" y="857232"/>
            <a:ext cx="864399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> Используя почтовое анкетирование, исследователь никогда не может быть уверен, что </a:t>
            </a:r>
            <a:r>
              <a:rPr lang="ru-RU" sz="2400" b="1" dirty="0" smtClean="0">
                <a:solidFill>
                  <a:schemeClr val="tx1"/>
                </a:solidFill>
                <a:latin typeface="Constantia" pitchFamily="18" charset="0"/>
              </a:rPr>
              <a:t>тот, кому была отправлена психологическая анкета, действительно заполнит ее. 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>Исследователь не может быть полностью уверен, что </a:t>
            </a:r>
            <a:r>
              <a:rPr lang="ru-RU" sz="2400" b="1" dirty="0" smtClean="0">
                <a:solidFill>
                  <a:schemeClr val="tx1"/>
                </a:solidFill>
                <a:latin typeface="Constantia" pitchFamily="18" charset="0"/>
              </a:rPr>
              <a:t>задаваемые вопросы значат для всех информантов то же, что и для исследователя. 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1"/>
                </a:solidFill>
                <a:latin typeface="Constantia" pitchFamily="18" charset="0"/>
              </a:rPr>
              <a:t>Нечестность.</a:t>
            </a: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> Люди не могут быть полностью правдивыми в своих ответах. 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1"/>
                </a:solidFill>
                <a:latin typeface="Constantia" pitchFamily="18" charset="0"/>
              </a:rPr>
              <a:t>Некоторые данные трудно анализировать.</a:t>
            </a: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> Вопросники дают много данных. 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1"/>
                </a:solidFill>
                <a:latin typeface="Constantia" pitchFamily="18" charset="0"/>
              </a:rPr>
              <a:t>Пропущенные пункты. </a:t>
            </a:r>
            <a:r>
              <a:rPr lang="ru-RU" sz="2400" dirty="0" smtClean="0">
                <a:solidFill>
                  <a:schemeClr val="tx1"/>
                </a:solidFill>
                <a:latin typeface="Constantia" pitchFamily="18" charset="0"/>
              </a:rPr>
              <a:t>При использовании вопросников есть вероятность, что некоторые пункты будут проигнорированы.</a:t>
            </a:r>
            <a:endParaRPr lang="ru-RU" sz="2400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рямоугольник 13312"/>
          <p:cNvSpPr/>
          <p:nvPr/>
        </p:nvSpPr>
        <p:spPr>
          <a:xfrm>
            <a:off x="777875" y="420688"/>
            <a:ext cx="7993063" cy="5761037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>
            <a:spAutoFit/>
          </a:bodyPr>
          <a:lstStyle/>
          <a:p>
            <a:pPr defTabSz="449580">
              <a:buClrTx/>
              <a:buSzPct val="100000"/>
              <a:buFont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ru-RU" altLang="x-none" sz="3200" dirty="0" err="1">
                <a:solidFill>
                  <a:srgbClr val="000000"/>
                </a:solidFill>
                <a:latin typeface="Constantia" panose="02030602050306030303" pitchFamily="16" charset="0"/>
              </a:rPr>
              <a:t>С уважением, </a:t>
            </a:r>
          </a:p>
          <a:p>
            <a:pPr defTabSz="449580">
              <a:buClrTx/>
              <a:buSzPct val="100000"/>
              <a:buFont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ru-RU" altLang="x-none" sz="3200" dirty="0" err="1">
                <a:solidFill>
                  <a:srgbClr val="000000"/>
                </a:solidFill>
                <a:latin typeface="Constantia" panose="02030602050306030303" pitchFamily="16" charset="0"/>
              </a:rPr>
              <a:t>Региональный центр содействия трудоустройству и развития карьеры студентов и выпускников </a:t>
            </a:r>
          </a:p>
          <a:p>
            <a:pPr defTabSz="449580">
              <a:buClrTx/>
              <a:buSzPct val="100000"/>
              <a:buFont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ru-RU" altLang="x-none" sz="3200" dirty="0" err="1">
                <a:solidFill>
                  <a:srgbClr val="000000"/>
                </a:solidFill>
                <a:latin typeface="Constantia" panose="02030602050306030303" pitchFamily="16" charset="0"/>
              </a:rPr>
              <a:t>ФГАОУ ВО «КФУ им.  В.И. Вернадского»</a:t>
            </a:r>
          </a:p>
          <a:p>
            <a:pPr defTabSz="449580">
              <a:buClrTx/>
              <a:buSzPct val="100000"/>
              <a:buFont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endParaRPr lang="en-US" altLang="x-none" sz="3200" dirty="0" err="1">
              <a:solidFill>
                <a:srgbClr val="000000"/>
              </a:solidFill>
              <a:latin typeface="Constantia" panose="02030602050306030303" pitchFamily="16" charset="0"/>
            </a:endParaRPr>
          </a:p>
          <a:p>
            <a:pPr defTabSz="449580">
              <a:buClrTx/>
              <a:buSzPct val="100000"/>
              <a:buFont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endParaRPr lang="ru-RU" altLang="x-none" sz="3200" dirty="0" err="1">
              <a:solidFill>
                <a:srgbClr val="000000"/>
              </a:solidFill>
              <a:latin typeface="Constantia" panose="02030602050306030303" pitchFamily="16" charset="0"/>
            </a:endParaRPr>
          </a:p>
          <a:p>
            <a:pPr defTabSz="449580">
              <a:buClrTx/>
              <a:buSzPct val="100000"/>
              <a:buFont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endParaRPr lang="ru-RU" altLang="x-none" sz="1400" dirty="0" err="1">
              <a:solidFill>
                <a:srgbClr val="000000"/>
              </a:solidFill>
              <a:latin typeface="Constantia" panose="02030602050306030303" pitchFamily="16" charset="0"/>
            </a:endParaRPr>
          </a:p>
          <a:p>
            <a:pPr defTabSz="449580">
              <a:buClrTx/>
              <a:buSzPct val="100000"/>
              <a:buFont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endParaRPr lang="ru-RU" altLang="x-none" sz="1400" dirty="0" err="1">
              <a:solidFill>
                <a:srgbClr val="000000"/>
              </a:solidFill>
              <a:latin typeface="Constantia" panose="02030602050306030303" pitchFamily="16" charset="0"/>
            </a:endParaRPr>
          </a:p>
          <a:p>
            <a:pPr defTabSz="449580">
              <a:buClrTx/>
              <a:buSzPct val="100000"/>
              <a:buFont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ru-RU" altLang="x-none" sz="2000" dirty="0" err="1">
                <a:solidFill>
                  <a:srgbClr val="000000"/>
                </a:solidFill>
                <a:latin typeface="Constantia" panose="02030602050306030303" pitchFamily="16" charset="0"/>
              </a:rPr>
              <a:t>Республика Крым, г. Симферополь, пр-т Академика Вернадского, 4, корпус А, каб. 327</a:t>
            </a:r>
          </a:p>
          <a:p>
            <a:pPr defTabSz="449580">
              <a:buClrTx/>
              <a:buSzPct val="100000"/>
              <a:buFont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endParaRPr lang="ru-RU" altLang="x-none" sz="2000" dirty="0" err="1">
              <a:solidFill>
                <a:srgbClr val="000000"/>
              </a:solidFill>
              <a:latin typeface="Constantia" panose="02030602050306030303" pitchFamily="16" charset="0"/>
            </a:endParaRPr>
          </a:p>
          <a:p>
            <a:pPr defTabSz="449580">
              <a:buClrTx/>
              <a:buSzPct val="100000"/>
              <a:buFont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ru-RU" altLang="x-none" sz="2000" dirty="0" err="1">
                <a:solidFill>
                  <a:srgbClr val="000000"/>
                </a:solidFill>
                <a:latin typeface="Constantia" panose="02030602050306030303" pitchFamily="16" charset="0"/>
              </a:rPr>
              <a:t>+7 (3652) 54 51 96</a:t>
            </a:r>
          </a:p>
          <a:p>
            <a:pPr defTabSz="449580">
              <a:buClrTx/>
              <a:buSzPct val="100000"/>
              <a:buFont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endParaRPr lang="en-US" altLang="x-none" sz="2000" dirty="0" err="1">
              <a:solidFill>
                <a:srgbClr val="000000"/>
              </a:solidFill>
              <a:latin typeface="Constantia" panose="02030602050306030303" pitchFamily="16" charset="0"/>
            </a:endParaRPr>
          </a:p>
          <a:p>
            <a:pPr defTabSz="449580">
              <a:buClrTx/>
              <a:buSzPct val="100000"/>
              <a:buFont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en-US" altLang="x-none" sz="2000" dirty="0" err="1">
                <a:solidFill>
                  <a:srgbClr val="000000"/>
                </a:solidFill>
                <a:latin typeface="Constantia" panose="02030602050306030303" pitchFamily="16" charset="0"/>
              </a:rPr>
              <a:t>rcst.cfuv@mail.ru</a:t>
            </a:r>
          </a:p>
        </p:txBody>
      </p:sp>
      <p:pic>
        <p:nvPicPr>
          <p:cNvPr id="13314" name="Изображение 133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388" y="4364038"/>
            <a:ext cx="481012" cy="5048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5" name="Изображение 133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825" y="5091113"/>
            <a:ext cx="407988" cy="4984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6" name="Изображение 133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825" y="5781675"/>
            <a:ext cx="431800" cy="4556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7" name="Изображение 133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26388" y="5876925"/>
            <a:ext cx="1325562" cy="9366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Текстовое поле 6144"/>
          <p:cNvSpPr txBox="1"/>
          <p:nvPr/>
        </p:nvSpPr>
        <p:spPr>
          <a:xfrm>
            <a:off x="358775" y="1212850"/>
            <a:ext cx="8785225" cy="47371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ctr"/>
          <a:lstStyle/>
          <a:p>
            <a:pPr defTabSz="449580">
              <a:buClrTx/>
              <a:buSzPct val="100000"/>
              <a:buFont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ru-RU" altLang="x-none" sz="2400" dirty="0" err="1">
                <a:solidFill>
                  <a:srgbClr val="000000"/>
                </a:solidFill>
              </a:rPr>
              <a:t/>
            </a:r>
            <a:br>
              <a:rPr lang="ru-RU" altLang="x-none" sz="2400" dirty="0" err="1">
                <a:solidFill>
                  <a:srgbClr val="000000"/>
                </a:solidFill>
              </a:rPr>
            </a:br>
            <a:endParaRPr lang="ru-RU" altLang="x-none" sz="2400" dirty="0" err="1">
              <a:solidFill>
                <a:srgbClr val="000000"/>
              </a:solidFill>
            </a:endParaRPr>
          </a:p>
        </p:txBody>
      </p:sp>
      <p:sp>
        <p:nvSpPr>
          <p:cNvPr id="6146" name="Текстовое поле 6145"/>
          <p:cNvSpPr txBox="1"/>
          <p:nvPr/>
        </p:nvSpPr>
        <p:spPr>
          <a:xfrm>
            <a:off x="0" y="38862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/>
          <a:lstStyle/>
          <a:p>
            <a:pPr defTabSz="449580">
              <a:spcBef>
                <a:spcPts val="800"/>
              </a:spcBef>
              <a:buClrTx/>
              <a:buSzPct val="100000"/>
              <a:buFont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ru-RU" altLang="x-none" sz="3200" dirty="0" err="1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6147" name="Изображение 61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6388" y="5876925"/>
            <a:ext cx="1325562" cy="936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0" name="Текстовое поле 99"/>
          <p:cNvSpPr txBox="1"/>
          <p:nvPr/>
        </p:nvSpPr>
        <p:spPr>
          <a:xfrm>
            <a:off x="248285" y="245745"/>
            <a:ext cx="8722995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buFont typeface="Wingdings" panose="05000000000000000000" charset="0"/>
            </a:pPr>
            <a:r>
              <a:rPr lang="ru-RU" sz="2400" b="1" dirty="0" smtClean="0">
                <a:solidFill>
                  <a:schemeClr val="tx1"/>
                </a:solidFill>
                <a:latin typeface="Constantia" pitchFamily="18" charset="0"/>
              </a:rPr>
              <a:t>Задача опросов в обществе </a:t>
            </a:r>
            <a:endParaRPr lang="en-US" altLang="en-US" sz="2400" dirty="0">
              <a:solidFill>
                <a:schemeClr val="tx1"/>
              </a:solidFill>
              <a:latin typeface="Constantia" pitchFamily="18" charset="0"/>
              <a:cs typeface="Calibri" panose="020F0502020204030204" pitchFamily="32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214282" y="857232"/>
          <a:ext cx="8858280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Текстовое поле 7168"/>
          <p:cNvSpPr txBox="1"/>
          <p:nvPr/>
        </p:nvSpPr>
        <p:spPr>
          <a:xfrm>
            <a:off x="179070" y="635000"/>
            <a:ext cx="8785225" cy="47371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ctr"/>
          <a:lstStyle/>
          <a:p>
            <a:pPr algn="just" defTabSz="449580">
              <a:buClrTx/>
              <a:buSzPct val="100000"/>
              <a:buFont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sz="1800" b="1" dirty="0">
                <a:latin typeface="Times New Roman" panose="02020603050405020304" pitchFamily="16" charset="0"/>
                <a:cs typeface="Times New Roman" panose="02020603050405020304" pitchFamily="16" charset="0"/>
                <a:sym typeface="+mn-ea"/>
              </a:rPr>
              <a:t>а</a:t>
            </a:r>
          </a:p>
          <a:p>
            <a:pPr algn="just" defTabSz="449580">
              <a:buClrTx/>
              <a:buSzPct val="100000"/>
              <a:buFont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endParaRPr lang="ru-RU" altLang="x-none" sz="1800" dirty="0" err="1">
              <a:solidFill>
                <a:srgbClr val="000000"/>
              </a:solidFill>
              <a:latin typeface="Times New Roman" panose="02020603050405020304" pitchFamily="16" charset="0"/>
              <a:cs typeface="Times New Roman" panose="02020603050405020304" pitchFamily="16" charset="0"/>
            </a:endParaRPr>
          </a:p>
        </p:txBody>
      </p:sp>
      <p:sp>
        <p:nvSpPr>
          <p:cNvPr id="7170" name="Текстовое поле 7169"/>
          <p:cNvSpPr txBox="1"/>
          <p:nvPr/>
        </p:nvSpPr>
        <p:spPr>
          <a:xfrm>
            <a:off x="0" y="38862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/>
          <a:lstStyle/>
          <a:p>
            <a:pPr defTabSz="449580">
              <a:spcBef>
                <a:spcPts val="800"/>
              </a:spcBef>
              <a:buClrTx/>
              <a:buSzPct val="100000"/>
              <a:buFont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ru-RU" altLang="x-none" sz="3200" dirty="0" err="1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7171" name="Изображение 717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6388" y="5876925"/>
            <a:ext cx="1325562" cy="936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Текстовое поле 1"/>
          <p:cNvSpPr txBox="1"/>
          <p:nvPr/>
        </p:nvSpPr>
        <p:spPr>
          <a:xfrm>
            <a:off x="1857356" y="181253"/>
            <a:ext cx="5922519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>
              <a:buClrTx/>
              <a:buFont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ru-RU" sz="2400" b="1" dirty="0" smtClean="0">
                <a:solidFill>
                  <a:schemeClr val="tx1"/>
                </a:solidFill>
                <a:latin typeface="Constantia" pitchFamily="18" charset="0"/>
              </a:rPr>
              <a:t>Основные приемы опросных методов</a:t>
            </a:r>
            <a:endParaRPr lang="ru-RU" altLang="en-US" sz="2400" dirty="0">
              <a:solidFill>
                <a:schemeClr val="tx1"/>
              </a:solidFill>
              <a:latin typeface="Constantia" pitchFamily="18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214282" y="785794"/>
          <a:ext cx="8786874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85720" y="5929330"/>
            <a:ext cx="77867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SimSun" pitchFamily="2" charset="-122"/>
                <a:cs typeface="Times New Roman" pitchFamily="18" charset="0"/>
              </a:rPr>
              <a:t>Смысл одинаков: </a:t>
            </a:r>
            <a:r>
              <a:rPr kumimoji="0" lang="ru-RU" altLang="zh-CN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SimSun" pitchFamily="2" charset="-122"/>
                <a:cs typeface="Times New Roman" pitchFamily="18" charset="0"/>
              </a:rPr>
              <a:t>получить ответы респондентов на определенные, заранее сформулированные: вопросы. Причем каждый вопрос анкеты надо рассматривать как специфический измерительный инструмент для фиксации определенной информации.</a:t>
            </a:r>
            <a:endParaRPr kumimoji="0" lang="ru-RU" altLang="zh-CN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Текстовое поле 7168"/>
          <p:cNvSpPr txBox="1"/>
          <p:nvPr/>
        </p:nvSpPr>
        <p:spPr>
          <a:xfrm>
            <a:off x="179070" y="635000"/>
            <a:ext cx="8785225" cy="47371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ctr"/>
          <a:lstStyle/>
          <a:p>
            <a:pPr algn="just" defTabSz="449580">
              <a:buClrTx/>
              <a:buSzPct val="100000"/>
              <a:buFont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sz="1800" b="1" dirty="0">
                <a:latin typeface="Times New Roman" panose="02020603050405020304" pitchFamily="16" charset="0"/>
                <a:cs typeface="Times New Roman" panose="02020603050405020304" pitchFamily="16" charset="0"/>
                <a:sym typeface="+mn-ea"/>
              </a:rPr>
              <a:t>а</a:t>
            </a:r>
          </a:p>
          <a:p>
            <a:pPr algn="just" defTabSz="449580">
              <a:buClrTx/>
              <a:buSzPct val="100000"/>
              <a:buFont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endParaRPr lang="ru-RU" altLang="x-none" sz="1800" dirty="0" err="1">
              <a:solidFill>
                <a:srgbClr val="000000"/>
              </a:solidFill>
              <a:latin typeface="Times New Roman" panose="02020603050405020304" pitchFamily="16" charset="0"/>
              <a:cs typeface="Times New Roman" panose="02020603050405020304" pitchFamily="16" charset="0"/>
            </a:endParaRPr>
          </a:p>
        </p:txBody>
      </p:sp>
      <p:sp>
        <p:nvSpPr>
          <p:cNvPr id="7170" name="Текстовое поле 7169"/>
          <p:cNvSpPr txBox="1"/>
          <p:nvPr/>
        </p:nvSpPr>
        <p:spPr>
          <a:xfrm>
            <a:off x="0" y="38862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/>
          <a:lstStyle/>
          <a:p>
            <a:pPr defTabSz="449580">
              <a:spcBef>
                <a:spcPts val="800"/>
              </a:spcBef>
              <a:buClrTx/>
              <a:buSzPct val="100000"/>
              <a:buFont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ru-RU" altLang="x-none" sz="3200" dirty="0" err="1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7171" name="Изображение 717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6388" y="5876925"/>
            <a:ext cx="1325562" cy="936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Текстовое поле 1"/>
          <p:cNvSpPr txBox="1"/>
          <p:nvPr/>
        </p:nvSpPr>
        <p:spPr>
          <a:xfrm>
            <a:off x="285720" y="181253"/>
            <a:ext cx="8429685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buClrTx/>
              <a:buFont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Одни из основных направлений работы РЦСТ</a:t>
            </a:r>
          </a:p>
          <a:p>
            <a:pPr algn="ctr">
              <a:buClrTx/>
              <a:buFont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ФГАОУ ВО «КФУ им. В.И. Вернадского»</a:t>
            </a:r>
            <a:endParaRPr lang="ru-RU" altLang="en-US" dirty="0">
              <a:solidFill>
                <a:schemeClr val="tx1"/>
              </a:solidFill>
              <a:latin typeface="Constantia" pitchFamily="18" charset="0"/>
            </a:endParaRPr>
          </a:p>
        </p:txBody>
      </p:sp>
      <p:graphicFrame>
        <p:nvGraphicFramePr>
          <p:cNvPr id="10" name="Схема 9"/>
          <p:cNvGraphicFramePr/>
          <p:nvPr/>
        </p:nvGraphicFramePr>
        <p:xfrm>
          <a:off x="428596" y="928670"/>
          <a:ext cx="8072494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Текстовое поле 6144"/>
          <p:cNvSpPr txBox="1"/>
          <p:nvPr/>
        </p:nvSpPr>
        <p:spPr>
          <a:xfrm>
            <a:off x="358775" y="1212850"/>
            <a:ext cx="8785225" cy="47371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ctr"/>
          <a:lstStyle/>
          <a:p>
            <a:pPr defTabSz="449580">
              <a:buClrTx/>
              <a:buSzPct val="100000"/>
              <a:buFont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ru-RU" altLang="x-none" sz="2400" dirty="0" err="1">
                <a:solidFill>
                  <a:srgbClr val="000000"/>
                </a:solidFill>
              </a:rPr>
              <a:t/>
            </a:r>
            <a:br>
              <a:rPr lang="ru-RU" altLang="x-none" sz="2400" dirty="0" err="1">
                <a:solidFill>
                  <a:srgbClr val="000000"/>
                </a:solidFill>
              </a:rPr>
            </a:br>
            <a:endParaRPr lang="ru-RU" altLang="x-none" sz="2400" dirty="0" err="1">
              <a:solidFill>
                <a:srgbClr val="000000"/>
              </a:solidFill>
            </a:endParaRPr>
          </a:p>
        </p:txBody>
      </p:sp>
      <p:sp>
        <p:nvSpPr>
          <p:cNvPr id="6146" name="Текстовое поле 6145"/>
          <p:cNvSpPr txBox="1"/>
          <p:nvPr/>
        </p:nvSpPr>
        <p:spPr>
          <a:xfrm>
            <a:off x="0" y="38862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/>
          <a:lstStyle/>
          <a:p>
            <a:pPr defTabSz="449580">
              <a:spcBef>
                <a:spcPts val="800"/>
              </a:spcBef>
              <a:buClrTx/>
              <a:buSzPct val="100000"/>
              <a:buFont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ru-RU" altLang="x-none" sz="3200" dirty="0" err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0" name="Текстовое поле 99"/>
          <p:cNvSpPr txBox="1"/>
          <p:nvPr/>
        </p:nvSpPr>
        <p:spPr>
          <a:xfrm>
            <a:off x="0" y="214290"/>
            <a:ext cx="9144000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Организация и проведение мониторинга эффективности трудоустройства выпускников Крымского федерального университета по каналам занятости</a:t>
            </a:r>
            <a:endParaRPr lang="en-US" dirty="0">
              <a:solidFill>
                <a:schemeClr val="tx1"/>
              </a:solidFill>
              <a:latin typeface="Constantia" pitchFamily="18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214282" y="1571612"/>
          <a:ext cx="8572560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987966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Этапы организации и проведения мониторинга</a:t>
            </a:r>
            <a:endParaRPr lang="ru-RU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pic>
        <p:nvPicPr>
          <p:cNvPr id="6147" name="Изображение 614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26388" y="5876925"/>
            <a:ext cx="1325562" cy="9366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Текстовое поле 6144"/>
          <p:cNvSpPr txBox="1"/>
          <p:nvPr/>
        </p:nvSpPr>
        <p:spPr>
          <a:xfrm>
            <a:off x="358775" y="1212850"/>
            <a:ext cx="8785225" cy="47371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ctr"/>
          <a:lstStyle/>
          <a:p>
            <a:pPr defTabSz="449580">
              <a:buClrTx/>
              <a:buSzPct val="100000"/>
              <a:buFont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ru-RU" altLang="x-none" sz="2400" dirty="0" err="1">
                <a:solidFill>
                  <a:srgbClr val="000000"/>
                </a:solidFill>
              </a:rPr>
              <a:t/>
            </a:r>
            <a:br>
              <a:rPr lang="ru-RU" altLang="x-none" sz="2400" dirty="0" err="1">
                <a:solidFill>
                  <a:srgbClr val="000000"/>
                </a:solidFill>
              </a:rPr>
            </a:br>
            <a:endParaRPr lang="ru-RU" altLang="x-none" sz="2400" dirty="0" err="1">
              <a:solidFill>
                <a:srgbClr val="000000"/>
              </a:solidFill>
            </a:endParaRPr>
          </a:p>
        </p:txBody>
      </p:sp>
      <p:sp>
        <p:nvSpPr>
          <p:cNvPr id="6146" name="Текстовое поле 6145"/>
          <p:cNvSpPr txBox="1"/>
          <p:nvPr/>
        </p:nvSpPr>
        <p:spPr>
          <a:xfrm>
            <a:off x="0" y="38862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/>
          <a:lstStyle/>
          <a:p>
            <a:pPr defTabSz="449580">
              <a:spcBef>
                <a:spcPts val="800"/>
              </a:spcBef>
              <a:buClrTx/>
              <a:buSzPct val="100000"/>
              <a:buFont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ru-RU" altLang="x-none" sz="3200" dirty="0" err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0" name="Текстовое поле 99"/>
          <p:cNvSpPr txBox="1"/>
          <p:nvPr/>
        </p:nvSpPr>
        <p:spPr>
          <a:xfrm>
            <a:off x="0" y="214290"/>
            <a:ext cx="9144000" cy="923330"/>
          </a:xfrm>
          <a:prstGeom prst="rect">
            <a:avLst/>
          </a:prstGeom>
          <a:solidFill>
            <a:srgbClr val="B381D9"/>
          </a:solidFill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В результате мониторинга эффективности трудоустройства выпускников Крымского федерального университета по каналам занятости РЦСТ владеет следующими сведениями:</a:t>
            </a:r>
            <a:endParaRPr lang="en-US" dirty="0">
              <a:solidFill>
                <a:schemeClr val="tx1"/>
              </a:solidFill>
              <a:latin typeface="Constantia" pitchFamily="18" charset="0"/>
            </a:endParaRPr>
          </a:p>
        </p:txBody>
      </p:sp>
      <p:pic>
        <p:nvPicPr>
          <p:cNvPr id="6147" name="Изображение 61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6388" y="5876925"/>
            <a:ext cx="1325562" cy="936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357158" y="1214422"/>
            <a:ext cx="85725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Constantia" pitchFamily="18" charset="0"/>
              </a:rPr>
              <a:t>процент трудоустройства выпускников, в т.ч. с разбивкой по направлениям подготовки, укрупненным группам, конкретным специальностям;</a:t>
            </a:r>
            <a:endParaRPr lang="ru-RU" sz="12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Constantia" pitchFamily="18" charset="0"/>
              </a:rPr>
              <a:t>процент трудоустройства женщин, лиц с инвалидностью и ОВЗ;</a:t>
            </a:r>
            <a:endParaRPr lang="ru-RU" sz="12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Constantia" pitchFamily="18" charset="0"/>
              </a:rPr>
              <a:t>сведения о трудоустройстве лиц с инвалидностью с разбивкой по группам и нозологии;</a:t>
            </a:r>
            <a:endParaRPr lang="ru-RU" sz="12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Constantia" pitchFamily="18" charset="0"/>
              </a:rPr>
              <a:t>процент трудоустройства выпускников по специальности;</a:t>
            </a:r>
            <a:endParaRPr lang="ru-RU" sz="12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Constantia" pitchFamily="18" charset="0"/>
              </a:rPr>
              <a:t>прогнозируемые показатели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</a:rPr>
              <a:t>;</a:t>
            </a:r>
            <a:endParaRPr lang="en-US" sz="12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Constantia" pitchFamily="18" charset="0"/>
              </a:rPr>
              <a:t>географи</a:t>
            </a:r>
            <a:r>
              <a:rPr lang="ru-RU" dirty="0" smtClean="0">
                <a:solidFill>
                  <a:schemeClr val="tx1"/>
                </a:solidFill>
                <a:latin typeface="Constantia" pitchFamily="18" charset="0"/>
              </a:rPr>
              <a:t>я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tantia" pitchFamily="18" charset="0"/>
              </a:rPr>
              <a:t>трудоустройства</a:t>
            </a:r>
            <a:r>
              <a:rPr lang="ru-RU" dirty="0" smtClean="0">
                <a:solidFill>
                  <a:schemeClr val="tx1"/>
                </a:solidFill>
                <a:latin typeface="Constantia" pitchFamily="18" charset="0"/>
              </a:rPr>
              <a:t> выпускников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</a:rPr>
              <a:t>;</a:t>
            </a:r>
            <a:endParaRPr lang="ru-RU" sz="12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Constantia" pitchFamily="18" charset="0"/>
              </a:rPr>
              <a:t>уров</a:t>
            </a:r>
            <a:r>
              <a:rPr lang="ru-RU" dirty="0" err="1" smtClean="0">
                <a:solidFill>
                  <a:schemeClr val="tx1"/>
                </a:solidFill>
                <a:latin typeface="Constantia" pitchFamily="18" charset="0"/>
              </a:rPr>
              <a:t>ень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tantia" pitchFamily="18" charset="0"/>
              </a:rPr>
              <a:t>заработных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tantia" pitchFamily="18" charset="0"/>
              </a:rPr>
              <a:t>плат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tantia" pitchFamily="18" charset="0"/>
              </a:rPr>
              <a:t>выпускников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</a:rPr>
              <a:t>;</a:t>
            </a:r>
            <a:endParaRPr lang="en-US" sz="12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Constantia" pitchFamily="18" charset="0"/>
              </a:rPr>
              <a:t>причины </a:t>
            </a:r>
            <a:r>
              <a:rPr lang="ru-RU" dirty="0" err="1" smtClean="0">
                <a:solidFill>
                  <a:schemeClr val="tx1"/>
                </a:solidFill>
                <a:latin typeface="Constantia" pitchFamily="18" charset="0"/>
              </a:rPr>
              <a:t>нетрудоустройства</a:t>
            </a:r>
            <a:r>
              <a:rPr lang="ru-RU" dirty="0" smtClean="0">
                <a:solidFill>
                  <a:schemeClr val="tx1"/>
                </a:solidFill>
                <a:latin typeface="Constantia" pitchFamily="18" charset="0"/>
              </a:rPr>
              <a:t>, в т.ч. лиц с инвалидностью и ОВЗ;</a:t>
            </a:r>
            <a:endParaRPr lang="ru-RU" sz="12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Constantia" pitchFamily="18" charset="0"/>
              </a:rPr>
              <a:t>процент обучающихся, совмещающих работу и обучение на дневной форме обучения;</a:t>
            </a:r>
            <a:endParaRPr lang="ru-RU" sz="12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Constantia" pitchFamily="18" charset="0"/>
              </a:rPr>
              <a:t>процент аспирантов и докторантов, обучающихся на дневной форме, совмещающих обучение и работу;</a:t>
            </a:r>
            <a:endParaRPr lang="ru-RU" sz="12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Constantia" pitchFamily="18" charset="0"/>
              </a:rPr>
              <a:t>сведения о трудоустройстве выпускников, обучавшихся по целевым договорам;</a:t>
            </a:r>
            <a:endParaRPr lang="ru-RU" sz="12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Constantia" pitchFamily="18" charset="0"/>
              </a:rPr>
              <a:t>сведения о выпускниках, которые трудоустроились на базы практик, т.е в организации, учреждения, предприятия на базе которых проходили производственную практику.</a:t>
            </a:r>
            <a:endParaRPr lang="en-US" sz="1200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Текстовое поле 6144"/>
          <p:cNvSpPr txBox="1"/>
          <p:nvPr/>
        </p:nvSpPr>
        <p:spPr>
          <a:xfrm>
            <a:off x="358775" y="1212850"/>
            <a:ext cx="8785225" cy="47371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ctr"/>
          <a:lstStyle/>
          <a:p>
            <a:pPr defTabSz="449580">
              <a:buClrTx/>
              <a:buSzPct val="100000"/>
              <a:buFont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ru-RU" altLang="x-none" sz="2400" dirty="0" err="1">
                <a:solidFill>
                  <a:srgbClr val="000000"/>
                </a:solidFill>
              </a:rPr>
              <a:t/>
            </a:r>
            <a:br>
              <a:rPr lang="ru-RU" altLang="x-none" sz="2400" dirty="0" err="1">
                <a:solidFill>
                  <a:srgbClr val="000000"/>
                </a:solidFill>
              </a:rPr>
            </a:br>
            <a:endParaRPr lang="ru-RU" altLang="x-none" sz="2400" dirty="0" err="1">
              <a:solidFill>
                <a:srgbClr val="000000"/>
              </a:solidFill>
            </a:endParaRPr>
          </a:p>
        </p:txBody>
      </p:sp>
      <p:sp>
        <p:nvSpPr>
          <p:cNvPr id="6146" name="Текстовое поле 6145"/>
          <p:cNvSpPr txBox="1"/>
          <p:nvPr/>
        </p:nvSpPr>
        <p:spPr>
          <a:xfrm>
            <a:off x="0" y="38862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/>
          <a:lstStyle/>
          <a:p>
            <a:pPr defTabSz="449580">
              <a:spcBef>
                <a:spcPts val="800"/>
              </a:spcBef>
              <a:buClrTx/>
              <a:buSzPct val="100000"/>
              <a:buFont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ru-RU" altLang="x-none" sz="3200" dirty="0" err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0" name="Текстовое поле 99"/>
          <p:cNvSpPr txBox="1"/>
          <p:nvPr/>
        </p:nvSpPr>
        <p:spPr>
          <a:xfrm>
            <a:off x="0" y="214290"/>
            <a:ext cx="9144000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Организация проведения анкетирования/опроса обучающихся университета и работодателей-партнеров.</a:t>
            </a:r>
            <a:endParaRPr lang="en-US" dirty="0">
              <a:solidFill>
                <a:schemeClr val="tx1"/>
              </a:solidFill>
              <a:latin typeface="Constantia" pitchFamily="18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214282" y="1571612"/>
          <a:ext cx="8572560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987966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Этапы организации и проведения анкетирования/опроса</a:t>
            </a:r>
            <a:endParaRPr lang="ru-RU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pic>
        <p:nvPicPr>
          <p:cNvPr id="6147" name="Изображение 614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26388" y="5876925"/>
            <a:ext cx="1325562" cy="9366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Текстовое поле 6144"/>
          <p:cNvSpPr txBox="1"/>
          <p:nvPr/>
        </p:nvSpPr>
        <p:spPr>
          <a:xfrm>
            <a:off x="358775" y="1212850"/>
            <a:ext cx="8785225" cy="47371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ctr"/>
          <a:lstStyle/>
          <a:p>
            <a:pPr defTabSz="449580">
              <a:buClrTx/>
              <a:buSzPct val="100000"/>
              <a:buFont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ru-RU" altLang="x-none" sz="2400" dirty="0" err="1">
                <a:solidFill>
                  <a:srgbClr val="000000"/>
                </a:solidFill>
              </a:rPr>
              <a:t/>
            </a:r>
            <a:br>
              <a:rPr lang="ru-RU" altLang="x-none" sz="2400" dirty="0" err="1">
                <a:solidFill>
                  <a:srgbClr val="000000"/>
                </a:solidFill>
              </a:rPr>
            </a:br>
            <a:endParaRPr lang="ru-RU" altLang="x-none" sz="2400" dirty="0" err="1">
              <a:solidFill>
                <a:srgbClr val="000000"/>
              </a:solidFill>
            </a:endParaRPr>
          </a:p>
        </p:txBody>
      </p:sp>
      <p:sp>
        <p:nvSpPr>
          <p:cNvPr id="6146" name="Текстовое поле 6145"/>
          <p:cNvSpPr txBox="1"/>
          <p:nvPr/>
        </p:nvSpPr>
        <p:spPr>
          <a:xfrm>
            <a:off x="0" y="38862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/>
          <a:lstStyle/>
          <a:p>
            <a:pPr defTabSz="449580">
              <a:spcBef>
                <a:spcPts val="800"/>
              </a:spcBef>
              <a:buClrTx/>
              <a:buSzPct val="100000"/>
              <a:buFont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ru-RU" altLang="x-none" sz="3200" dirty="0" err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0" name="Текстовое поле 99"/>
          <p:cNvSpPr txBox="1"/>
          <p:nvPr/>
        </p:nvSpPr>
        <p:spPr>
          <a:xfrm>
            <a:off x="0" y="214290"/>
            <a:ext cx="9144000" cy="369332"/>
          </a:xfrm>
          <a:prstGeom prst="rect">
            <a:avLst/>
          </a:prstGeom>
          <a:solidFill>
            <a:srgbClr val="B381D9"/>
          </a:solidFill>
          <a:ln w="9525">
            <a:noFill/>
          </a:ln>
        </p:spPr>
        <p:txBody>
          <a:bodyPr wrap="square">
            <a:spAutoFit/>
          </a:bodyPr>
          <a:lstStyle/>
          <a:p>
            <a:pPr algn="ctr">
              <a:buClr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РЦСТ ФГАОУ ВО «КФУ им. В.И. Вернадского» проводятся исследования о:</a:t>
            </a:r>
            <a:endParaRPr lang="ru-RU" altLang="en-US" dirty="0">
              <a:solidFill>
                <a:schemeClr val="tx1"/>
              </a:solidFill>
              <a:latin typeface="Constantia" pitchFamily="18" charset="0"/>
            </a:endParaRPr>
          </a:p>
        </p:txBody>
      </p:sp>
      <p:pic>
        <p:nvPicPr>
          <p:cNvPr id="6147" name="Изображение 61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6388" y="5876925"/>
            <a:ext cx="1325562" cy="936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214282" y="642918"/>
            <a:ext cx="878687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- спросе и предложении востребованных вакансий на рынке труда Республики Крым (ежеквартально);</a:t>
            </a:r>
            <a:endParaRPr lang="en-US" sz="16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- проблемах иностранных обучающихся, возникающих при поиске работы и мест прохождения практик, выработке направлений преодоления, возникающих проблем, а также с целью повышения престижа университета и привлекательности для обучения иностранных граждан (октябрь - ноябрь 2018 г.);</a:t>
            </a:r>
            <a:endParaRPr lang="en-US" sz="16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- проблемах взаимоотношений между иностранными и российскими обучающимися, а также выработки механизма решения возникающих трудностей (февраль - март 2019);</a:t>
            </a:r>
            <a:endParaRPr lang="en-US" sz="16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- обращениях работодателей в Региональный центр содействия трудоустройству и развития карьеры студентов и выпускников ФГАОУ ВО «КФУ им. В.И. Вернадского» по подбору соискателей на вакантные рабочие места (ежеквартально);</a:t>
            </a:r>
            <a:endParaRPr lang="en-US" sz="16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- отношении молодежи к психологическим услугам/ психологической помощи;</a:t>
            </a:r>
            <a:endParaRPr lang="en-US" sz="16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- определении возможности сотрудничества с работодателями по различным направлениям деятельности (ежегодно во время проведения ярмарок вакансий);</a:t>
            </a:r>
            <a:endParaRPr lang="en-US" sz="16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- оценке соответствия уровня подготовки выпускников образовательных организаций высшего и среднего профессионального образования требованиям работодателей и выявление приоритетных форм взаимодействия образовательных организаций и работодателей (сентябрь 2019 г.);</a:t>
            </a:r>
            <a:endParaRPr lang="en-US" sz="16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- потребности работодателей в квалифицированных кадрах, формирование профессиональных и надпрофессиональных компетенций с учетом мнения работодателей (февраль-май 2018 г.);</a:t>
            </a:r>
          </a:p>
          <a:p>
            <a:pPr algn="just">
              <a:spcAft>
                <a:spcPts val="600"/>
              </a:spcAft>
            </a:pPr>
            <a:r>
              <a:rPr lang="ru-RU" sz="1600" dirty="0" smtClean="0">
                <a:solidFill>
                  <a:schemeClr val="tx1"/>
                </a:solidFill>
                <a:latin typeface="Constantia" pitchFamily="18" charset="0"/>
              </a:rPr>
              <a:t>- оценке трудоустройства на рынке труда в современных условиях развития Республики</a:t>
            </a:r>
            <a:endParaRPr lang="ru-RU" sz="1600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Текстовое поле 6144"/>
          <p:cNvSpPr txBox="1"/>
          <p:nvPr/>
        </p:nvSpPr>
        <p:spPr>
          <a:xfrm>
            <a:off x="358775" y="1212850"/>
            <a:ext cx="8785225" cy="47371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ctr"/>
          <a:lstStyle/>
          <a:p>
            <a:pPr defTabSz="449580">
              <a:buClrTx/>
              <a:buSzPct val="100000"/>
              <a:buFont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ru-RU" altLang="x-none" sz="2400" dirty="0" err="1">
                <a:solidFill>
                  <a:srgbClr val="000000"/>
                </a:solidFill>
              </a:rPr>
              <a:t/>
            </a:r>
            <a:br>
              <a:rPr lang="ru-RU" altLang="x-none" sz="2400" dirty="0" err="1">
                <a:solidFill>
                  <a:srgbClr val="000000"/>
                </a:solidFill>
              </a:rPr>
            </a:br>
            <a:endParaRPr lang="ru-RU" altLang="x-none" sz="2400" dirty="0" err="1">
              <a:solidFill>
                <a:srgbClr val="000000"/>
              </a:solidFill>
            </a:endParaRPr>
          </a:p>
        </p:txBody>
      </p:sp>
      <p:sp>
        <p:nvSpPr>
          <p:cNvPr id="6146" name="Текстовое поле 6145"/>
          <p:cNvSpPr txBox="1"/>
          <p:nvPr/>
        </p:nvSpPr>
        <p:spPr>
          <a:xfrm>
            <a:off x="0" y="38862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/>
          <a:lstStyle/>
          <a:p>
            <a:pPr defTabSz="449580">
              <a:spcBef>
                <a:spcPts val="800"/>
              </a:spcBef>
              <a:buClrTx/>
              <a:buSzPct val="100000"/>
              <a:buFontTx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r>
              <a:rPr lang="ru-RU" altLang="x-none" sz="3200" dirty="0" err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0" name="Текстовое поле 99"/>
          <p:cNvSpPr txBox="1"/>
          <p:nvPr/>
        </p:nvSpPr>
        <p:spPr>
          <a:xfrm>
            <a:off x="0" y="214290"/>
            <a:ext cx="9144000" cy="461665"/>
          </a:xfrm>
          <a:prstGeom prst="rect">
            <a:avLst/>
          </a:prstGeom>
          <a:solidFill>
            <a:srgbClr val="B381D9"/>
          </a:solidFill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  <a:latin typeface="Constantia" pitchFamily="18" charset="0"/>
              </a:rPr>
              <a:t>Профориентационное</a:t>
            </a:r>
            <a:r>
              <a:rPr lang="ru-RU" sz="2400" b="1" dirty="0" smtClean="0">
                <a:solidFill>
                  <a:schemeClr val="tx1"/>
                </a:solidFill>
                <a:latin typeface="Constantia" pitchFamily="18" charset="0"/>
              </a:rPr>
              <a:t> тестирование абитуриентов</a:t>
            </a:r>
            <a:endParaRPr lang="en-US" sz="2400" dirty="0">
              <a:solidFill>
                <a:schemeClr val="tx1"/>
              </a:solidFill>
              <a:latin typeface="Constantia" pitchFamily="18" charset="0"/>
            </a:endParaRPr>
          </a:p>
        </p:txBody>
      </p:sp>
      <p:pic>
        <p:nvPicPr>
          <p:cNvPr id="6147" name="Изображение 61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6388" y="5876925"/>
            <a:ext cx="1325562" cy="936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357126" y="1142984"/>
            <a:ext cx="864403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Constantia" pitchFamily="18" charset="0"/>
              </a:rPr>
              <a:t>При выборе будущей профессии особо значимы следующие социально-психологическое проблемы*:</a:t>
            </a:r>
          </a:p>
          <a:p>
            <a:endParaRPr lang="ru-RU" sz="1600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Constantia" pitchFamily="18" charset="0"/>
              </a:rPr>
              <a:t>конфликт между своим желанием и желанием родителей;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Constantia" pitchFamily="18" charset="0"/>
              </a:rPr>
              <a:t>страх ответственности за собственный выбор;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Constantia" pitchFamily="18" charset="0"/>
              </a:rPr>
              <a:t>неуверенность в собственных силах (низкая самооценка, отсутствие поддержки значимых людей); </a:t>
            </a:r>
          </a:p>
          <a:p>
            <a:pPr algn="just">
              <a:spcAft>
                <a:spcPts val="600"/>
              </a:spcAft>
            </a:pPr>
            <a:r>
              <a:rPr lang="ru-RU" sz="2000" dirty="0" smtClean="0">
                <a:solidFill>
                  <a:schemeClr val="tx1"/>
                </a:solidFill>
                <a:latin typeface="Constantia" pitchFamily="18" charset="0"/>
              </a:rPr>
              <a:t>а также: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Constantia" pitchFamily="18" charset="0"/>
              </a:rPr>
              <a:t>отсутствие понимания </a:t>
            </a:r>
            <a:r>
              <a:rPr lang="ru-RU" sz="2000" dirty="0" err="1" smtClean="0">
                <a:solidFill>
                  <a:schemeClr val="tx1"/>
                </a:solidFill>
                <a:latin typeface="Constantia" pitchFamily="18" charset="0"/>
              </a:rPr>
              <a:t>профессиограммы</a:t>
            </a:r>
            <a:r>
              <a:rPr lang="ru-RU" sz="2000" dirty="0" smtClean="0">
                <a:solidFill>
                  <a:schemeClr val="tx1"/>
                </a:solidFill>
                <a:latin typeface="Constantia" pitchFamily="18" charset="0"/>
              </a:rPr>
              <a:t> той или иной профессии или специальности, а, следовательно, 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Constantia" pitchFamily="18" charset="0"/>
              </a:rPr>
              <a:t>норм и требований, предъявляемых к работникам, в т.ч. п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сихологич</a:t>
            </a:r>
            <a:r>
              <a:rPr lang="ru-RU" sz="2000" dirty="0" err="1" smtClean="0">
                <a:solidFill>
                  <a:schemeClr val="tx1"/>
                </a:solidFill>
                <a:latin typeface="Constantia" pitchFamily="18" charset="0"/>
              </a:rPr>
              <a:t>еских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характеристик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которым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должны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соответствовать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представители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конкретных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профессиональных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tantia" pitchFamily="18" charset="0"/>
              </a:rPr>
              <a:t>групп</a:t>
            </a: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.</a:t>
            </a:r>
            <a:endParaRPr lang="ru-RU" sz="20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algn="just">
              <a:spcAft>
                <a:spcPts val="600"/>
              </a:spcAft>
            </a:pPr>
            <a:endParaRPr lang="ru-RU" sz="2000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sz="1400" b="1" dirty="0" smtClean="0">
                <a:solidFill>
                  <a:schemeClr val="tx1"/>
                </a:solidFill>
                <a:latin typeface="Constantia" pitchFamily="18" charset="0"/>
              </a:rPr>
              <a:t>*По данным исследования, проведенного РЦСТ ФГАОУ ВО «КФУ им.В.И. Вернадского»</a:t>
            </a:r>
            <a:endParaRPr lang="en-US" sz="14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algn="just">
              <a:spcAft>
                <a:spcPts val="600"/>
              </a:spcAft>
            </a:pPr>
            <a:endParaRPr lang="ru-RU" sz="1600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1031</Words>
  <Application>Microsoft Office PowerPoint</Application>
  <PresentationFormat>Экран (4:3)</PresentationFormat>
  <Paragraphs>108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/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lena</dc:creator>
  <cp:lastModifiedBy>Пользователь Windows</cp:lastModifiedBy>
  <cp:revision>60</cp:revision>
  <dcterms:created xsi:type="dcterms:W3CDTF">2019-04-03T09:02:00Z</dcterms:created>
  <dcterms:modified xsi:type="dcterms:W3CDTF">2020-02-09T11:01:07Z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1049-11.2.0.8991</vt:lpwstr>
  </property>
</Properties>
</file>