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96" d="100"/>
          <a:sy n="96" d="100"/>
        </p:scale>
        <p:origin x="108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4;&#1087;&#1088;&#1086;&#1089;%20&#1074;&#1099;&#1087;&#1091;&#1089;&#1082;&#1085;&#1080;&#1082;&#1086;&#1074;\&#1076;&#1080;&#1072;&#1075;&#1072;&#1088;&#1072;&#1084;&#1084;&#1082;&#1080;%20&#1076;&#1083;&#1103;%20&#1086;&#1090;&#1095;&#1077;&#1090;&#1072;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422846653972176"/>
          <c:y val="3.8515406162464988E-2"/>
          <c:w val="0.76873449642324121"/>
          <c:h val="0.7396859453887838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продолжают образование, оплачиваемой занятости нет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аспиранты</c:v>
                </c:pt>
                <c:pt idx="4">
                  <c:v>все выпускники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27.6</c:v>
                </c:pt>
                <c:pt idx="1">
                  <c:v>13.3</c:v>
                </c:pt>
                <c:pt idx="2">
                  <c:v>7.3</c:v>
                </c:pt>
                <c:pt idx="4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12-411C-9D45-52B79D709AA7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продолжают образование и работают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аспиранты</c:v>
                </c:pt>
                <c:pt idx="4">
                  <c:v>все выпускники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38.5</c:v>
                </c:pt>
                <c:pt idx="1">
                  <c:v>58.3</c:v>
                </c:pt>
                <c:pt idx="2">
                  <c:v>37.5</c:v>
                </c:pt>
                <c:pt idx="3">
                  <c:v>3.8</c:v>
                </c:pt>
                <c:pt idx="4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12-411C-9D45-52B79D709AA7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работают (есть оплачиваемая занятость)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аспиранты</c:v>
                </c:pt>
                <c:pt idx="4">
                  <c:v>все выпускники</c:v>
                </c:pt>
              </c:strCache>
            </c:strRef>
          </c:cat>
          <c:val>
            <c:numRef>
              <c:f>Лист1!$B$4:$F$4</c:f>
              <c:numCache>
                <c:formatCode>0.0</c:formatCode>
                <c:ptCount val="5"/>
                <c:pt idx="0">
                  <c:v>30.5</c:v>
                </c:pt>
                <c:pt idx="1">
                  <c:v>26.7</c:v>
                </c:pt>
                <c:pt idx="2">
                  <c:v>50.8</c:v>
                </c:pt>
                <c:pt idx="3">
                  <c:v>92.3</c:v>
                </c:pt>
                <c:pt idx="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12-411C-9D45-52B79D709AA7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не работают и не учатся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965141612200435E-2"/>
                  <c:y val="3.503330466044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B12-411C-9D45-52B79D709A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аспиранты</c:v>
                </c:pt>
                <c:pt idx="4">
                  <c:v>все выпускники</c:v>
                </c:pt>
              </c:strCache>
            </c:strRef>
          </c:cat>
          <c:val>
            <c:numRef>
              <c:f>Лист1!$B$5:$F$5</c:f>
              <c:numCache>
                <c:formatCode>0.0</c:formatCode>
                <c:ptCount val="5"/>
                <c:pt idx="0">
                  <c:v>3.5</c:v>
                </c:pt>
                <c:pt idx="1">
                  <c:v>1.7</c:v>
                </c:pt>
                <c:pt idx="2">
                  <c:v>4.4000000000000004</c:v>
                </c:pt>
                <c:pt idx="3">
                  <c:v>3.8</c:v>
                </c:pt>
                <c:pt idx="4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12-411C-9D45-52B79D709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566295080"/>
        <c:axId val="566295864"/>
      </c:barChart>
      <c:catAx>
        <c:axId val="56629508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04C5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295864"/>
        <c:crosses val="autoZero"/>
        <c:auto val="1"/>
        <c:lblAlgn val="ctr"/>
        <c:lblOffset val="100"/>
        <c:noMultiLvlLbl val="0"/>
      </c:catAx>
      <c:valAx>
        <c:axId val="56629586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56629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19559642041E-2"/>
          <c:y val="0.79158314971176036"/>
          <c:w val="0.89999996088071588"/>
          <c:h val="0.193719409263168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204C5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i="0" u="none" strike="noStrike" baseline="0" dirty="0" smtClean="0">
                <a:solidFill>
                  <a:srgbClr val="204C5A"/>
                </a:solidFill>
                <a:effectLst/>
              </a:rPr>
              <a:t>Ответы всех выпускников о продолжении образования </a:t>
            </a:r>
            <a:r>
              <a:rPr lang="ru-RU" sz="2000" b="1" i="1" u="none" strike="noStrike" baseline="0" dirty="0" smtClean="0">
                <a:solidFill>
                  <a:srgbClr val="204C5A"/>
                </a:solidFill>
                <a:effectLst/>
              </a:rPr>
              <a:t>(в %)</a:t>
            </a:r>
            <a:endParaRPr lang="ru-RU" sz="2000" b="1" dirty="0">
              <a:solidFill>
                <a:srgbClr val="204C5A"/>
              </a:solidFill>
            </a:endParaRPr>
          </a:p>
        </c:rich>
      </c:tx>
      <c:layout>
        <c:manualLayout>
          <c:xMode val="edge"/>
          <c:yMode val="edge"/>
          <c:x val="0.1535599892674812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9680700460294301"/>
          <c:y val="0.12024747927737027"/>
          <c:w val="0.76873449642324121"/>
          <c:h val="0.655092836907010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 продолжают образование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34.1</c:v>
                </c:pt>
                <c:pt idx="1">
                  <c:v>28.3</c:v>
                </c:pt>
                <c:pt idx="2">
                  <c:v>55.2</c:v>
                </c:pt>
                <c:pt idx="3">
                  <c:v>41.7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8C-495D-808C-B445EDE114CE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магистратура НГУ</c:v>
                </c:pt>
              </c:strCache>
            </c:strRef>
          </c:tx>
          <c:spPr>
            <a:solidFill>
              <a:srgbClr val="669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8C-495D-808C-B445EDE114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 formatCode="0.0">
                  <c:v>49.3</c:v>
                </c:pt>
                <c:pt idx="3" formatCode="0.0">
                  <c:v>30.2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8C-495D-808C-B445EDE114CE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магистратура в другом университете</c:v>
                </c:pt>
              </c:strCache>
            </c:strRef>
          </c:tx>
          <c:spPr>
            <a:solidFill>
              <a:srgbClr val="9BBB5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1388086835632553E-2"/>
                  <c:y val="-3.1545465334183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78C-495D-808C-B445EDE11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  <c:pt idx="0" formatCode="0.0">
                  <c:v>15.5</c:v>
                </c:pt>
                <c:pt idx="2" formatCode="0.0">
                  <c:v>1.3</c:v>
                </c:pt>
                <c:pt idx="3" formatCode="0.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8C-495D-808C-B445EDE114CE}"/>
            </c:ext>
          </c:extLst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аспирантура, ординатура НГУ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2.3965141612200435E-2"/>
                  <c:y val="3.50333046604468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8C-495D-808C-B445EDE11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Лист1!$B$5:$E$5</c:f>
              <c:numCache>
                <c:formatCode>0.0</c:formatCode>
                <c:ptCount val="4"/>
                <c:pt idx="1">
                  <c:v>23.3</c:v>
                </c:pt>
                <c:pt idx="2">
                  <c:v>17</c:v>
                </c:pt>
                <c:pt idx="3">
                  <c:v>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8C-495D-808C-B445EDE114CE}"/>
            </c:ext>
          </c:extLst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аспирантура в институте ННЦ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Лист1!$B$6:$E$6</c:f>
              <c:numCache>
                <c:formatCode>0.0</c:formatCode>
                <c:ptCount val="4"/>
                <c:pt idx="1">
                  <c:v>25</c:v>
                </c:pt>
                <c:pt idx="2">
                  <c:v>20.5</c:v>
                </c:pt>
                <c:pt idx="3">
                  <c:v>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78C-495D-808C-B445EDE114CE}"/>
            </c:ext>
          </c:extLst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аспирантура, PhD в другом месте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204C5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78C-495D-808C-B445EDE114CE}"/>
                </c:ext>
              </c:extLst>
            </c:dLbl>
            <c:dLbl>
              <c:idx val="4"/>
              <c:layout>
                <c:manualLayout>
                  <c:x val="-2.5665704202759064E-2"/>
                  <c:y val="-9.8142030353461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8C-495D-808C-B445EDE11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Лист1!$B$7:$E$7</c:f>
              <c:numCache>
                <c:formatCode>0.0</c:formatCode>
                <c:ptCount val="4"/>
                <c:pt idx="1">
                  <c:v>18.3</c:v>
                </c:pt>
                <c:pt idx="2">
                  <c:v>5.4</c:v>
                </c:pt>
                <c:pt idx="3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8C-495D-808C-B445EDE114CE}"/>
            </c:ext>
          </c:extLst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F78C-495D-808C-B445EDE114CE}"/>
                </c:ext>
              </c:extLst>
            </c:dLbl>
            <c:dLbl>
              <c:idx val="4"/>
              <c:layout>
                <c:manualLayout>
                  <c:x val="1.9249278152069296E-2"/>
                  <c:y val="-9.8141754362723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78C-495D-808C-B445EDE114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Лист1!$B$1:$E$1</c:f>
              <c:strCache>
                <c:ptCount val="4"/>
                <c:pt idx="0">
                  <c:v>бакалавры</c:v>
                </c:pt>
                <c:pt idx="1">
                  <c:v>специалисты</c:v>
                </c:pt>
                <c:pt idx="2">
                  <c:v>магистры</c:v>
                </c:pt>
                <c:pt idx="3">
                  <c:v>все выпускники </c:v>
                </c:pt>
              </c:strCache>
            </c:strRef>
          </c:cat>
          <c:val>
            <c:numRef>
              <c:f>Лист1!$B$8:$E$8</c:f>
              <c:numCache>
                <c:formatCode>0.0</c:formatCode>
                <c:ptCount val="4"/>
                <c:pt idx="0">
                  <c:v>1.1000000000000001</c:v>
                </c:pt>
                <c:pt idx="1">
                  <c:v>5</c:v>
                </c:pt>
                <c:pt idx="2">
                  <c:v>0.6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78C-495D-808C-B445EDE114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97906808"/>
        <c:axId val="197907200"/>
      </c:barChart>
      <c:catAx>
        <c:axId val="197906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204C5A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7907200"/>
        <c:crosses val="autoZero"/>
        <c:auto val="1"/>
        <c:lblAlgn val="ctr"/>
        <c:lblOffset val="100"/>
        <c:noMultiLvlLbl val="0"/>
      </c:catAx>
      <c:valAx>
        <c:axId val="19790720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197906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3487726483606764E-2"/>
          <c:y val="0.82685916842573048"/>
          <c:w val="0.9727346106573751"/>
          <c:h val="0.1456487473614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204C5A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0398060651620236"/>
          <c:y val="2.6488298581325742E-3"/>
          <c:w val="0.436548479418716"/>
          <c:h val="0.9762133754259738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Лист1!$B$77:$B$91</c:f>
              <c:strCache>
                <c:ptCount val="15"/>
                <c:pt idx="0">
                  <c:v>наука, научное обслуживание</c:v>
                </c:pt>
                <c:pt idx="1">
                  <c:v>IT, программирование, техническая поддержка</c:v>
                </c:pt>
                <c:pt idx="2">
                  <c:v>юриспруденция</c:v>
                </c:pt>
                <c:pt idx="3">
                  <c:v>образование</c:v>
                </c:pt>
                <c:pt idx="4">
                  <c:v>финансовая деятельность</c:v>
                </c:pt>
                <c:pt idx="5">
                  <c:v>аудит, учет, бухгалтерская деятельность</c:v>
                </c:pt>
                <c:pt idx="6">
                  <c:v>оптовая и розничная торговля</c:v>
                </c:pt>
                <c:pt idx="7">
                  <c:v>промышленность и производство</c:v>
                </c:pt>
                <c:pt idx="8">
                  <c:v>маркетинг</c:v>
                </c:pt>
                <c:pt idx="9">
                  <c:v>здравоохранение</c:v>
                </c:pt>
                <c:pt idx="10">
                  <c:v>консалтинг</c:v>
                </c:pt>
                <c:pt idx="11">
                  <c:v>журналистика, СМИ</c:v>
                </c:pt>
                <c:pt idx="12">
                  <c:v>культура, искусство</c:v>
                </c:pt>
                <c:pt idx="13">
                  <c:v>государственное управление</c:v>
                </c:pt>
                <c:pt idx="14">
                  <c:v>строительство</c:v>
                </c:pt>
              </c:strCache>
            </c:strRef>
          </c:cat>
          <c:val>
            <c:numRef>
              <c:f>Лист1!$C$77:$C$91</c:f>
              <c:numCache>
                <c:formatCode>0.0</c:formatCode>
                <c:ptCount val="15"/>
                <c:pt idx="0">
                  <c:v>27.377049180327866</c:v>
                </c:pt>
                <c:pt idx="1">
                  <c:v>20.983606557377048</c:v>
                </c:pt>
                <c:pt idx="2">
                  <c:v>11.311475409836065</c:v>
                </c:pt>
                <c:pt idx="3">
                  <c:v>9.1803278688524586</c:v>
                </c:pt>
                <c:pt idx="4">
                  <c:v>6.3934426229508192</c:v>
                </c:pt>
                <c:pt idx="5">
                  <c:v>4.0983606557377046</c:v>
                </c:pt>
                <c:pt idx="6">
                  <c:v>4.0983606557377046</c:v>
                </c:pt>
                <c:pt idx="7">
                  <c:v>3.6065573770491808</c:v>
                </c:pt>
                <c:pt idx="8">
                  <c:v>2.9508196721311477</c:v>
                </c:pt>
                <c:pt idx="9">
                  <c:v>2.7868852459016393</c:v>
                </c:pt>
                <c:pt idx="10">
                  <c:v>2.2950819672131146</c:v>
                </c:pt>
                <c:pt idx="11">
                  <c:v>1.9672131147540985</c:v>
                </c:pt>
                <c:pt idx="12">
                  <c:v>1.9672131147540985</c:v>
                </c:pt>
                <c:pt idx="13">
                  <c:v>1.8032786885245904</c:v>
                </c:pt>
                <c:pt idx="14">
                  <c:v>1.639344262295082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BF-4692-8CCA-6CD3E7A12B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0"/>
        <c:axId val="178568192"/>
        <c:axId val="178571136"/>
      </c:barChart>
      <c:catAx>
        <c:axId val="17856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71136"/>
        <c:crosses val="autoZero"/>
        <c:auto val="1"/>
        <c:lblAlgn val="ctr"/>
        <c:lblOffset val="100"/>
        <c:noMultiLvlLbl val="0"/>
      </c:catAx>
      <c:valAx>
        <c:axId val="178571136"/>
        <c:scaling>
          <c:orientation val="minMax"/>
        </c:scaling>
        <c:delete val="1"/>
        <c:axPos val="t"/>
        <c:numFmt formatCode="0.0" sourceLinked="1"/>
        <c:majorTickMark val="none"/>
        <c:minorTickMark val="none"/>
        <c:tickLblPos val="none"/>
        <c:crossAx val="178568192"/>
        <c:crosses val="autoZero"/>
        <c:crossBetween val="between"/>
        <c:majorUnit val="1"/>
      </c:valAx>
      <c:spPr>
        <a:noFill/>
        <a:ln>
          <a:noFill/>
        </a:ln>
        <a:effectLst/>
        <a:sp3d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u="none" strike="noStrike" baseline="0" dirty="0">
                <a:solidFill>
                  <a:srgbClr val="204C5A"/>
                </a:solidFill>
                <a:effectLst/>
              </a:rPr>
              <a:t>«Соответствует ли Ваша основная работа полученному в НГУ образованию?» (</a:t>
            </a:r>
            <a:r>
              <a:rPr lang="ru-RU" sz="1800" b="1" i="1" u="none" strike="noStrike" baseline="0" dirty="0">
                <a:solidFill>
                  <a:srgbClr val="204C5A"/>
                </a:solidFill>
                <a:effectLst/>
              </a:rPr>
              <a:t>в %</a:t>
            </a:r>
            <a:r>
              <a:rPr lang="ru-RU" sz="1800" b="1" i="0" u="none" strike="noStrike" baseline="0" dirty="0">
                <a:solidFill>
                  <a:srgbClr val="204C5A"/>
                </a:solidFill>
                <a:effectLst/>
              </a:rPr>
              <a:t>)</a:t>
            </a:r>
            <a:endParaRPr lang="ru-RU" sz="1800" b="1" dirty="0">
              <a:solidFill>
                <a:srgbClr val="204C5A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5114055187007558"/>
          <c:y val="0.16766906851619662"/>
          <c:w val="0.84885940955831063"/>
          <c:h val="0.628180995762375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затрудняюсь ответить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3.2</c:v>
                </c:pt>
                <c:pt idx="1">
                  <c:v>3.6</c:v>
                </c:pt>
                <c:pt idx="2">
                  <c:v>0.8</c:v>
                </c:pt>
                <c:pt idx="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7-447E-8702-7E2261EDE30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нет, эта работа не по специальности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04C5A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16.2</c:v>
                </c:pt>
                <c:pt idx="1">
                  <c:v>19.100000000000001</c:v>
                </c:pt>
                <c:pt idx="2">
                  <c:v>17.399999999999999</c:v>
                </c:pt>
                <c:pt idx="3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A7-447E-8702-7E2261EDE30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да, эта работа по близкой специальности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33.799999999999997</c:v>
                </c:pt>
                <c:pt idx="1">
                  <c:v>33.5</c:v>
                </c:pt>
                <c:pt idx="2">
                  <c:v>28.8</c:v>
                </c:pt>
                <c:pt idx="3">
                  <c:v>27.7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A7-447E-8702-7E2261EDE30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да, эта работа полностью соответствует полученному образованию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2014-2015</c:v>
                </c:pt>
                <c:pt idx="1">
                  <c:v>2015-2016</c:v>
                </c:pt>
                <c:pt idx="2">
                  <c:v>2018</c:v>
                </c:pt>
                <c:pt idx="3">
                  <c:v>2019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46.8</c:v>
                </c:pt>
                <c:pt idx="1">
                  <c:v>43.9</c:v>
                </c:pt>
                <c:pt idx="2">
                  <c:v>53.1</c:v>
                </c:pt>
                <c:pt idx="3">
                  <c:v>51.1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A7-447E-8702-7E2261EDE3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overlap val="100"/>
        <c:axId val="280701008"/>
        <c:axId val="280700616"/>
      </c:barChart>
      <c:catAx>
        <c:axId val="28070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700616"/>
        <c:crosses val="autoZero"/>
        <c:auto val="1"/>
        <c:lblAlgn val="ctr"/>
        <c:lblOffset val="100"/>
        <c:noMultiLvlLbl val="0"/>
      </c:catAx>
      <c:valAx>
        <c:axId val="2807006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701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141674734553301"/>
          <c:w val="0.99997399617790417"/>
          <c:h val="0.19391826834055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400" b="0" i="0" u="none" strike="noStrike" kern="1200" baseline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>
                <a:effectLst/>
              </a:rPr>
              <a:t>Местожительства выпускников университета (в %)</a:t>
            </a:r>
            <a:endParaRPr lang="ru-RU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7703657926897009E-2"/>
          <c:y val="0.10408124846798328"/>
          <c:w val="0.51978412655004147"/>
          <c:h val="0.85805633589213204"/>
        </c:manualLayout>
      </c:layout>
      <c:doughnutChart>
        <c:varyColors val="1"/>
        <c:ser>
          <c:idx val="0"/>
          <c:order val="0"/>
          <c:tx>
            <c:strRef>
              <c:f>'[диагараммки для отчета (1).xlsx]Лист2'!$B$1</c:f>
              <c:strCache>
                <c:ptCount val="1"/>
                <c:pt idx="0">
                  <c:v>2019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5-4DA5-8F81-1BAC390A1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5-4DA5-8F81-1BAC390A1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E5-4DA5-8F81-1BAC390A1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E5-4DA5-8F81-1BAC390A1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9E5-4DA5-8F81-1BAC390A1C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9E5-4DA5-8F81-1BAC390A1C51}"/>
              </c:ext>
            </c:extLst>
          </c:dPt>
          <c:dLbls>
            <c:dLbl>
              <c:idx val="5"/>
              <c:layout>
                <c:manualLayout>
                  <c:x val="3.3917171596318358E-3"/>
                  <c:y val="2.239610060963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9E5-4DA5-8F81-1BAC390A1C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'[диагараммки для отчета (1).xlsx]Лист2'!$A$2:$A$7</c:f>
              <c:strCache>
                <c:ptCount val="6"/>
                <c:pt idx="0">
                  <c:v>в Новосибирске</c:v>
                </c:pt>
                <c:pt idx="1">
                  <c:v>в населённом пункте вблизи Новосибирска, в Новосибирской области</c:v>
                </c:pt>
                <c:pt idx="2">
                  <c:v>в Москве, Подмосковье</c:v>
                </c:pt>
                <c:pt idx="3">
                  <c:v>в Санкт-Петербурге</c:v>
                </c:pt>
                <c:pt idx="4">
                  <c:v>в другом регионе России</c:v>
                </c:pt>
                <c:pt idx="5">
                  <c:v>за границей РФ</c:v>
                </c:pt>
              </c:strCache>
            </c:strRef>
          </c:cat>
          <c:val>
            <c:numRef>
              <c:f>'[диагараммки для отчета (1).xlsx]Лист2'!$B$2:$B$7</c:f>
              <c:numCache>
                <c:formatCode>General</c:formatCode>
                <c:ptCount val="6"/>
                <c:pt idx="0">
                  <c:v>73.400000000000006</c:v>
                </c:pt>
                <c:pt idx="1">
                  <c:v>6.4</c:v>
                </c:pt>
                <c:pt idx="2">
                  <c:v>9.9</c:v>
                </c:pt>
                <c:pt idx="3">
                  <c:v>3.6</c:v>
                </c:pt>
                <c:pt idx="4">
                  <c:v>4.4000000000000004</c:v>
                </c:pt>
                <c:pt idx="5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9E5-4DA5-8F81-1BAC390A1C51}"/>
            </c:ext>
          </c:extLst>
        </c:ser>
        <c:ser>
          <c:idx val="1"/>
          <c:order val="1"/>
          <c:tx>
            <c:strRef>
              <c:f>'[диагараммки для отчета (1).xlsx]Лист2'!$C$1</c:f>
              <c:strCache>
                <c:ptCount val="1"/>
                <c:pt idx="0">
                  <c:v>2018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9E5-4DA5-8F81-1BAC390A1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9E5-4DA5-8F81-1BAC390A1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9E5-4DA5-8F81-1BAC390A1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9E5-4DA5-8F81-1BAC390A1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D9E5-4DA5-8F81-1BAC390A1C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D9E5-4DA5-8F81-1BAC390A1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'[диагараммки для отчета (1).xlsx]Лист2'!$A$2:$A$7</c:f>
              <c:strCache>
                <c:ptCount val="6"/>
                <c:pt idx="0">
                  <c:v>в Новосибирске</c:v>
                </c:pt>
                <c:pt idx="1">
                  <c:v>в населённом пункте вблизи Новосибирска, в Новосибирской области</c:v>
                </c:pt>
                <c:pt idx="2">
                  <c:v>в Москве, Подмосковье</c:v>
                </c:pt>
                <c:pt idx="3">
                  <c:v>в Санкт-Петербурге</c:v>
                </c:pt>
                <c:pt idx="4">
                  <c:v>в другом регионе России</c:v>
                </c:pt>
                <c:pt idx="5">
                  <c:v>за границей РФ</c:v>
                </c:pt>
              </c:strCache>
            </c:strRef>
          </c:cat>
          <c:val>
            <c:numRef>
              <c:f>'[диагараммки для отчета (1).xlsx]Лист2'!$C$2:$C$7</c:f>
              <c:numCache>
                <c:formatCode>General</c:formatCode>
                <c:ptCount val="6"/>
                <c:pt idx="0">
                  <c:v>78.2</c:v>
                </c:pt>
                <c:pt idx="1">
                  <c:v>5.4</c:v>
                </c:pt>
                <c:pt idx="2">
                  <c:v>8</c:v>
                </c:pt>
                <c:pt idx="3">
                  <c:v>3.1</c:v>
                </c:pt>
                <c:pt idx="4">
                  <c:v>2.8</c:v>
                </c:pt>
                <c:pt idx="5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9E5-4DA5-8F81-1BAC390A1C51}"/>
            </c:ext>
          </c:extLst>
        </c:ser>
        <c:ser>
          <c:idx val="2"/>
          <c:order val="2"/>
          <c:tx>
            <c:strRef>
              <c:f>'[диагараммки для отчета (1).xlsx]Лист2'!$D$1</c:f>
              <c:strCache>
                <c:ptCount val="1"/>
                <c:pt idx="0">
                  <c:v>2015-2016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9E5-4DA5-8F81-1BAC390A1C5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9E5-4DA5-8F81-1BAC390A1C5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D9E5-4DA5-8F81-1BAC390A1C5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D9E5-4DA5-8F81-1BAC390A1C5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D9E5-4DA5-8F81-1BAC390A1C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D9E5-4DA5-8F81-1BAC390A1C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'[диагараммки для отчета (1).xlsx]Лист2'!$A$2:$A$7</c:f>
              <c:strCache>
                <c:ptCount val="6"/>
                <c:pt idx="0">
                  <c:v>в Новосибирске</c:v>
                </c:pt>
                <c:pt idx="1">
                  <c:v>в населённом пункте вблизи Новосибирска, в Новосибирской области</c:v>
                </c:pt>
                <c:pt idx="2">
                  <c:v>в Москве, Подмосковье</c:v>
                </c:pt>
                <c:pt idx="3">
                  <c:v>в Санкт-Петербурге</c:v>
                </c:pt>
                <c:pt idx="4">
                  <c:v>в другом регионе России</c:v>
                </c:pt>
                <c:pt idx="5">
                  <c:v>за границей РФ</c:v>
                </c:pt>
              </c:strCache>
            </c:strRef>
          </c:cat>
          <c:val>
            <c:numRef>
              <c:f>'[диагараммки для отчета (1).xlsx]Лист2'!$D$2:$D$7</c:f>
              <c:numCache>
                <c:formatCode>General</c:formatCode>
                <c:ptCount val="6"/>
                <c:pt idx="0">
                  <c:v>75.8</c:v>
                </c:pt>
                <c:pt idx="1">
                  <c:v>5.8</c:v>
                </c:pt>
                <c:pt idx="2">
                  <c:v>5.6</c:v>
                </c:pt>
                <c:pt idx="3">
                  <c:v>4.3</c:v>
                </c:pt>
                <c:pt idx="4">
                  <c:v>2.2999999999999998</c:v>
                </c:pt>
                <c:pt idx="5">
                  <c:v>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D9E5-4DA5-8F81-1BAC390A1C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14596373818807"/>
          <c:y val="0.18130511107859182"/>
          <c:w val="0.38696696345349108"/>
          <c:h val="0.74766996513147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7D389-AA22-42C6-970E-7A5695C31864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5DD08-1E4B-4D66-85AA-9A09B6383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20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0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77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85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95" y="0"/>
            <a:ext cx="6923004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469" y="644691"/>
            <a:ext cx="1194819" cy="1133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5269447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739149" y="2236351"/>
            <a:ext cx="5776139" cy="2463207"/>
          </a:xfrm>
        </p:spPr>
        <p:txBody>
          <a:bodyPr>
            <a:normAutofit/>
          </a:bodyPr>
          <a:lstStyle>
            <a:lvl1pPr algn="l">
              <a:defRPr sz="4800">
                <a:solidFill>
                  <a:srgbClr val="262626"/>
                </a:solidFill>
                <a:latin typeface="Acrom ExtraBold" panose="00000900000000000000" pitchFamily="50" charset="-52"/>
              </a:defRPr>
            </a:lvl1pPr>
          </a:lstStyle>
          <a:p>
            <a:r>
              <a:rPr lang="ru-RU" dirty="0" smtClean="0"/>
              <a:t>ОБРАЗЕЦ </a:t>
            </a:r>
            <a:br>
              <a:rPr lang="ru-RU" dirty="0" smtClean="0"/>
            </a:br>
            <a:r>
              <a:rPr lang="ru-RU" dirty="0" smtClean="0"/>
              <a:t>ЗАГОЛОВКА</a:t>
            </a:r>
            <a:endParaRPr lang="ru-RU" dirty="0"/>
          </a:p>
        </p:txBody>
      </p:sp>
      <p:pic>
        <p:nvPicPr>
          <p:cNvPr id="8" name="Picture 3" descr="D:\Users\Admin\Downloads\Attachments_fill.rg@gmail.com_2016-10-19_22-56-06\star_en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169" y="471324"/>
            <a:ext cx="4288367" cy="4205817"/>
          </a:xfrm>
          <a:prstGeom prst="rect">
            <a:avLst/>
          </a:prstGeom>
          <a:noFill/>
        </p:spPr>
      </p:pic>
      <p:pic>
        <p:nvPicPr>
          <p:cNvPr id="9" name="Picture 2" descr="D:\Users\Admin\Downloads\Attachments_fill.rg@gmail.com_2016-10-19_22-56-06\logo_white_eng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6064" y="5637245"/>
            <a:ext cx="1632181" cy="612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2443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уст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  <a:noFill/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0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Изображение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047" b="5137"/>
          <a:stretch/>
        </p:blipFill>
        <p:spPr>
          <a:xfrm>
            <a:off x="0" y="-27384"/>
            <a:ext cx="12192000" cy="6885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" y="1038063"/>
            <a:ext cx="174752" cy="166624"/>
          </a:xfrm>
          <a:prstGeom prst="rect">
            <a:avLst/>
          </a:prstGeom>
        </p:spPr>
      </p:pic>
      <p:sp>
        <p:nvSpPr>
          <p:cNvPr id="8" name="Заголовок 34"/>
          <p:cNvSpPr>
            <a:spLocks noGrp="1"/>
          </p:cNvSpPr>
          <p:nvPr>
            <p:ph type="title" hasCustomPrompt="1"/>
          </p:nvPr>
        </p:nvSpPr>
        <p:spPr>
          <a:xfrm>
            <a:off x="468317" y="989230"/>
            <a:ext cx="10332207" cy="424732"/>
          </a:xfrm>
          <a:noFill/>
        </p:spPr>
        <p:txBody>
          <a:bodyPr wrap="square" rtlCol="0">
            <a:spAutoFit/>
          </a:bodyPr>
          <a:lstStyle>
            <a:lvl1pPr algn="l">
              <a:defRPr lang="ru-RU" sz="2400">
                <a:solidFill>
                  <a:schemeClr val="bg1"/>
                </a:solidFill>
                <a:latin typeface="Acrom ExtraBold" pitchFamily="50" charset="-52"/>
                <a:ea typeface="+mn-ea"/>
                <a:cs typeface="+mn-cs"/>
              </a:defRPr>
            </a:lvl1pPr>
          </a:lstStyle>
          <a:p>
            <a:pPr marL="0" lvl="0" algn="l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39"/>
          <p:cNvSpPr>
            <a:spLocks noGrp="1"/>
          </p:cNvSpPr>
          <p:nvPr>
            <p:ph type="body" sz="quarter" idx="11" hasCustomPrompt="1"/>
          </p:nvPr>
        </p:nvSpPr>
        <p:spPr>
          <a:xfrm>
            <a:off x="671516" y="4194539"/>
            <a:ext cx="3227417" cy="144016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267">
                <a:solidFill>
                  <a:srgbClr val="6DB53F"/>
                </a:solidFill>
                <a:latin typeface="Acrom ExtraBold" panose="00000900000000000000" pitchFamily="50" charset="-52"/>
              </a:defRPr>
            </a:lvl1pPr>
            <a:lvl2pPr marL="990575" indent="-380990">
              <a:buFontTx/>
              <a:buBlip>
                <a:blip r:embed="rId5"/>
              </a:buBlip>
              <a:defRPr sz="2400">
                <a:solidFill>
                  <a:schemeClr val="bg1"/>
                </a:solidFill>
                <a:latin typeface="Acrom" panose="00000500000000000000" pitchFamily="50" charset="-52"/>
              </a:defRPr>
            </a:lvl2pPr>
            <a:lvl3pPr marL="1523962" indent="-304792">
              <a:buFontTx/>
              <a:buBlip>
                <a:blip r:embed="rId5"/>
              </a:buBlip>
              <a:defRPr sz="2133">
                <a:solidFill>
                  <a:schemeClr val="bg1"/>
                </a:solidFill>
                <a:latin typeface="Acrom" panose="00000500000000000000" pitchFamily="50" charset="-52"/>
              </a:defRPr>
            </a:lvl3pPr>
            <a:lvl4pPr marL="2133547" indent="-304792">
              <a:buFontTx/>
              <a:buBlip>
                <a:blip r:embed="rId5"/>
              </a:buBlip>
              <a:defRPr sz="1867">
                <a:solidFill>
                  <a:schemeClr val="bg1"/>
                </a:solidFill>
                <a:latin typeface="Acrom" panose="00000500000000000000" pitchFamily="50" charset="-52"/>
              </a:defRPr>
            </a:lvl4pPr>
            <a:lvl5pPr marL="2743131" indent="-304792">
              <a:buFontTx/>
              <a:buBlip>
                <a:blip r:embed="rId5"/>
              </a:buBlip>
              <a:defRPr sz="1867">
                <a:solidFill>
                  <a:schemeClr val="bg1"/>
                </a:solidFill>
                <a:latin typeface="Acrom" panose="00000500000000000000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39"/>
          <p:cNvSpPr>
            <a:spLocks noGrp="1"/>
          </p:cNvSpPr>
          <p:nvPr>
            <p:ph type="body" sz="quarter" idx="12" hasCustomPrompt="1"/>
          </p:nvPr>
        </p:nvSpPr>
        <p:spPr>
          <a:xfrm>
            <a:off x="671517" y="5648424"/>
            <a:ext cx="3227417" cy="672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67">
                <a:solidFill>
                  <a:schemeClr val="bg1"/>
                </a:solidFill>
                <a:latin typeface="Acrom" panose="00000500000000000000" pitchFamily="50" charset="-52"/>
              </a:defRPr>
            </a:lvl1pPr>
            <a:lvl2pPr marL="990575" indent="-380990">
              <a:buFontTx/>
              <a:buBlip>
                <a:blip r:embed="rId5"/>
              </a:buBlip>
              <a:defRPr sz="2400">
                <a:solidFill>
                  <a:schemeClr val="bg1"/>
                </a:solidFill>
                <a:latin typeface="Acrom" panose="00000500000000000000" pitchFamily="50" charset="-52"/>
              </a:defRPr>
            </a:lvl2pPr>
            <a:lvl3pPr marL="1523962" indent="-304792">
              <a:buFontTx/>
              <a:buBlip>
                <a:blip r:embed="rId5"/>
              </a:buBlip>
              <a:defRPr sz="2133">
                <a:solidFill>
                  <a:schemeClr val="bg1"/>
                </a:solidFill>
                <a:latin typeface="Acrom" panose="00000500000000000000" pitchFamily="50" charset="-52"/>
              </a:defRPr>
            </a:lvl3pPr>
            <a:lvl4pPr marL="2133547" indent="-304792">
              <a:buFontTx/>
              <a:buBlip>
                <a:blip r:embed="rId5"/>
              </a:buBlip>
              <a:defRPr sz="1867">
                <a:solidFill>
                  <a:schemeClr val="bg1"/>
                </a:solidFill>
                <a:latin typeface="Acrom" panose="00000500000000000000" pitchFamily="50" charset="-52"/>
              </a:defRPr>
            </a:lvl4pPr>
            <a:lvl5pPr marL="2743131" indent="-304792">
              <a:buFontTx/>
              <a:buBlip>
                <a:blip r:embed="rId5"/>
              </a:buBlip>
              <a:defRPr sz="1867">
                <a:solidFill>
                  <a:schemeClr val="bg1"/>
                </a:solidFill>
                <a:latin typeface="Acrom" panose="00000500000000000000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71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359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57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27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6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829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97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ED95B-E7DC-45FD-BE0B-71DD95CCCEFA}" type="datetimeFigureOut">
              <a:rPr lang="ru-RU" smtClean="0"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97C9C-61E3-4991-8634-FA7D5F3ADD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83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veta@nsu.ru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u.ru/n/career/" TargetMode="External"/><Relationship Id="rId2" Type="http://schemas.openxmlformats.org/officeDocument/2006/relationships/hyperlink" Target="https://vk.com/careernsu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8.png"/><Relationship Id="rId5" Type="http://schemas.openxmlformats.org/officeDocument/2006/relationships/image" Target="../media/image7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3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92896" y="1233196"/>
            <a:ext cx="6148051" cy="3169839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ru-RU" altLang="ru-RU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Мониторинг </a:t>
            </a:r>
            <a:r>
              <a:rPr lang="ru-RU" altLang="ru-RU" b="1" dirty="0" err="1" smtClean="0">
                <a:solidFill>
                  <a:srgbClr val="009A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Мониторинг</a:t>
            </a:r>
            <a:r>
              <a:rPr lang="ru-RU" altLang="ru-RU" b="1" dirty="0" smtClean="0">
                <a:solidFill>
                  <a:srgbClr val="009A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b="1" dirty="0">
                <a:solidFill>
                  <a:srgbClr val="009A4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трудоустройства выпускников НГУ</a:t>
            </a:r>
            <a: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b="1" dirty="0">
                <a:solidFill>
                  <a:srgbClr val="00B05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НГУ</a:t>
            </a:r>
            <a:endParaRPr lang="ru-RU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4574" y="4403035"/>
            <a:ext cx="5764696" cy="2123658"/>
          </a:xfrm>
          <a:prstGeom prst="rect">
            <a:avLst/>
          </a:prstGeom>
          <a:pattFill prst="pct7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СВЕТЛАНА ДОВГАЛЬ,</a:t>
            </a:r>
          </a:p>
          <a:p>
            <a:r>
              <a:rPr lang="ru-RU" sz="2400" b="1" dirty="0" smtClean="0"/>
              <a:t>Директор Центра развития карьеры</a:t>
            </a:r>
          </a:p>
          <a:p>
            <a:r>
              <a:rPr lang="ru-RU" sz="2400" b="1" dirty="0" smtClean="0"/>
              <a:t>Новосибирского государственного университета.</a:t>
            </a:r>
          </a:p>
          <a:p>
            <a:r>
              <a:rPr lang="en-US" dirty="0" smtClean="0">
                <a:hlinkClick r:id="rId2"/>
              </a:rPr>
              <a:t>sveta@nsu.ru</a:t>
            </a:r>
            <a:endParaRPr lang="en-US" dirty="0" smtClean="0"/>
          </a:p>
          <a:p>
            <a:r>
              <a:rPr lang="en-US" dirty="0" smtClean="0"/>
              <a:t>+79139366326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0649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0082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711504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СООТВЕТСТВИЕ ОБРАЗОВАНИЮ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159363"/>
              </p:ext>
            </p:extLst>
          </p:nvPr>
        </p:nvGraphicFramePr>
        <p:xfrm>
          <a:off x="204496" y="1869714"/>
          <a:ext cx="10980069" cy="291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14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0082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711504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ГДЕ ЖИВУТ ВЫПУСКНИКИ ПОСЛЕ ПОЛУЧЕНИЯ ДИПЛОМА</a:t>
            </a:r>
            <a:r>
              <a:rPr lang="en-US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(данные опросов разных лет, в %)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547209"/>
              </p:ext>
            </p:extLst>
          </p:nvPr>
        </p:nvGraphicFramePr>
        <p:xfrm>
          <a:off x="1143095" y="1258451"/>
          <a:ext cx="74888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3958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>
          <a:xfrm>
            <a:off x="7708421" y="6368591"/>
            <a:ext cx="2687909" cy="3416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FFFF00"/>
                </a:solidFill>
                <a:hlinkClick r:id="rId2"/>
              </a:rPr>
              <a:t>https://vk.com/careernsu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8569" y="874643"/>
            <a:ext cx="6361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Acrom ExtraBold" panose="020B0604020202020204" charset="-52"/>
              </a:rPr>
              <a:t>СПАСИБО ЗА ВНИМАНИЕ!</a:t>
            </a:r>
            <a:endParaRPr lang="ru-RU" sz="2400" b="1" dirty="0">
              <a:solidFill>
                <a:schemeClr val="bg1"/>
              </a:solidFill>
              <a:latin typeface="Acrom ExtraBold" panose="020B0604020202020204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2923" y="6339352"/>
            <a:ext cx="3336426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3"/>
              </a:rPr>
              <a:t>https://www.nsu.ru/n/career/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82242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1"/>
            <a:ext cx="12188388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" y="1038063"/>
            <a:ext cx="174752" cy="1666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4477" y="1796820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6BB540"/>
                </a:solidFill>
                <a:latin typeface="Acrom ExtraBold" pitchFamily="50" charset="-52"/>
              </a:rPr>
              <a:t>6</a:t>
            </a:r>
            <a:endParaRPr lang="en-US" sz="8000" dirty="0">
              <a:solidFill>
                <a:srgbClr val="6BB540"/>
              </a:solidFill>
              <a:latin typeface="Acrom ExtraBold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17" y="2850615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ФАКУЛЬТЕТОВ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4477" y="3734065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6BB540"/>
                </a:solidFill>
                <a:latin typeface="Acrom ExtraBold" pitchFamily="50" charset="-52"/>
              </a:rPr>
              <a:t>3</a:t>
            </a:r>
            <a:endParaRPr lang="en-US" sz="8000" dirty="0">
              <a:solidFill>
                <a:srgbClr val="6BB540"/>
              </a:solidFill>
              <a:latin typeface="Acrom ExtraBold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316" y="4787860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ИНСТИТУТА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2084851"/>
            <a:ext cx="1170435" cy="10160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48740" y="3117672"/>
            <a:ext cx="1217000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ФИЗИЧЕСКИЙ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  <a:endParaRPr lang="en-US" sz="1067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84" y="2084851"/>
            <a:ext cx="1170435" cy="10160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984" y="2084851"/>
            <a:ext cx="1166371" cy="10160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120" y="2082249"/>
            <a:ext cx="1166371" cy="10160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256" y="2082249"/>
            <a:ext cx="1170435" cy="10160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2082249"/>
            <a:ext cx="1170435" cy="101600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45190" y="3117672"/>
            <a:ext cx="1335622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ЕСТЕСТВЕННЫХ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НАУК</a:t>
            </a:r>
            <a:endParaRPr lang="en-US" sz="1067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99941" y="3117672"/>
            <a:ext cx="1574470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МЕХАНИКО-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МАТЕМАТИЧЕСКИЙ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09744" y="3117672"/>
            <a:ext cx="149912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ГЕОЛОГО-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ГЕОФИЗИЧЕСКИЙ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69295" y="3117672"/>
            <a:ext cx="172835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ИНФОРМАЦИОННЫХ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ТЕХНОЛОГИЙ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046490" y="3117672"/>
            <a:ext cx="1526380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ЭКОНОМИЧЕСКИЙ</a:t>
            </a:r>
          </a:p>
          <a:p>
            <a:pPr algn="ctr"/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ФАКУЛЬТЕТ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73" y="4067525"/>
            <a:ext cx="1589027" cy="137769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91744" y="4448599"/>
            <a:ext cx="134363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ИНСТИТУТ</a:t>
            </a:r>
          </a:p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МЕДИЦИНЫ</a:t>
            </a:r>
          </a:p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 ПСИХОЛОГИИ</a:t>
            </a:r>
            <a:endParaRPr lang="en-US" sz="1067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092" y="4067525"/>
            <a:ext cx="1589027" cy="137769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99119" y="4530672"/>
            <a:ext cx="1407758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ГУМАНИТАРНЫЙ</a:t>
            </a:r>
          </a:p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ИНСТИТУТ</a:t>
            </a:r>
            <a:endParaRPr lang="en-US" sz="1067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096" y="4067525"/>
            <a:ext cx="1589027" cy="1377699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0159913" y="4448599"/>
            <a:ext cx="122661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ИНСТИТУТ</a:t>
            </a:r>
          </a:p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ФИЛОСОФИИ</a:t>
            </a:r>
          </a:p>
          <a:p>
            <a:r>
              <a:rPr lang="ru-RU" sz="1067" dirty="0">
                <a:solidFill>
                  <a:schemeClr val="tx1">
                    <a:lumMod val="85000"/>
                    <a:lumOff val="15000"/>
                  </a:schemeClr>
                </a:solidFill>
                <a:latin typeface="Acrom Bold" pitchFamily="50" charset="-52"/>
              </a:rPr>
              <a:t>И ПРАВА</a:t>
            </a:r>
            <a:endParaRPr lang="en-US" sz="1067" dirty="0">
              <a:solidFill>
                <a:schemeClr val="tx1">
                  <a:lumMod val="85000"/>
                  <a:lumOff val="15000"/>
                </a:schemeClr>
              </a:solidFill>
              <a:latin typeface="Acrom Bold" pitchFamily="50" charset="-52"/>
            </a:endParaRPr>
          </a:p>
        </p:txBody>
      </p:sp>
      <p:sp>
        <p:nvSpPr>
          <p:cNvPr id="31" name="Заголовок 5"/>
          <p:cNvSpPr txBox="1">
            <a:spLocks/>
          </p:cNvSpPr>
          <p:nvPr/>
        </p:nvSpPr>
        <p:spPr>
          <a:xfrm>
            <a:off x="468317" y="958095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ОБРАЗОВАНИЕ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5293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" y="1038063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468317" y="958095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МОНИТОРИНГ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8673" y="1927806"/>
            <a:ext cx="948698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Проводится по инициативе Центра развития карьеры НГУ (Центра выпускников НГУ) кафедрой общей социологии ЭФ НГУ</a:t>
            </a:r>
            <a:endParaRPr lang="ru-RU" sz="2400" dirty="0" smtClean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B0F0"/>
                </a:solidFill>
              </a:rPr>
              <a:t>Опросы выпускников НГУ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ru-RU" sz="2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Онлайн-анкетирование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ru-RU" sz="2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Декабрь </a:t>
            </a:r>
            <a:r>
              <a:rPr lang="ru-RU" sz="2400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2014-2019 </a:t>
            </a:r>
            <a:endParaRPr lang="ru-RU" sz="24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rgbClr val="00B0F0"/>
                </a:solidFill>
              </a:rPr>
              <a:t>Опрос студентов выпускных курсов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ru-RU" sz="2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Раздаточное анкетирование при поддержке дирекций институтов и деканатов</a:t>
            </a:r>
          </a:p>
          <a:p>
            <a:pPr marL="571500" indent="-571500">
              <a:spcAft>
                <a:spcPts val="600"/>
              </a:spcAft>
              <a:buBlip>
                <a:blip r:embed="rId6"/>
              </a:buBlip>
            </a:pPr>
            <a:r>
              <a:rPr lang="ru-RU" sz="24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Май-июнь </a:t>
            </a:r>
            <a:r>
              <a:rPr lang="ru-RU" sz="2400" dirty="0" smtClean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2016-2019</a:t>
            </a:r>
            <a:endParaRPr lang="ru-RU" sz="2400" dirty="0">
              <a:solidFill>
                <a:srgbClr val="0000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3611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29" y="1038063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764879" y="704437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ЦЕЛЬ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6025" y="1667176"/>
            <a:ext cx="965079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Опрос выпускников НГУ – 2019</a:t>
            </a:r>
            <a:endParaRPr lang="en-US" sz="2000" b="1" dirty="0" smtClean="0">
              <a:solidFill>
                <a:srgbClr val="204C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Цель опроса – получение систематизированной информации об образовательных траекториях и трудоустройстве выпускников </a:t>
            </a:r>
            <a:r>
              <a:rPr lang="ru-RU" sz="2000" dirty="0" err="1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бакалавриата</a:t>
            </a:r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специалитета</a:t>
            </a:r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магистратуры и аспирантуры НГУ 2019 г. </a:t>
            </a: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Два этапа сбора данных:</a:t>
            </a: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 2–16 декабря 2019 г. – опрос в форме онлайн-анкетирования на </a:t>
            </a:r>
            <a:r>
              <a:rPr lang="ru-RU" sz="2000" dirty="0" err="1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интернет-ресурсе</a:t>
            </a:r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(платформе </a:t>
            </a:r>
            <a:r>
              <a:rPr lang="en-US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); </a:t>
            </a: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17–30 декабря 2019 г. – телефонный опрос.</a:t>
            </a: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Рассылка писем с приглашением принять участие в опросе и ссылкой на форму и телефонные звонки осуществлялись по адресам и телефонам, указанным в обходных листах при получении диплома. </a:t>
            </a:r>
          </a:p>
          <a:p>
            <a:r>
              <a:rPr lang="ru-RU" sz="2000" dirty="0">
                <a:solidFill>
                  <a:srgbClr val="204C5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первом этапе собрано 269 анкет (36,3% от общего количества), на втором – 473 (63,7%), всего – 742 анкеты.</a:t>
            </a:r>
            <a:endParaRPr lang="ru-RU" sz="2000" dirty="0">
              <a:solidFill>
                <a:srgbClr val="204C5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7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0082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711504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РЕЗУЛЬТАТЫ ОПРОСОВ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87395" y="1850888"/>
            <a:ext cx="9712154" cy="30423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8351" indent="-518351">
              <a:spcBef>
                <a:spcPct val="0"/>
              </a:spcBef>
              <a:spcAft>
                <a:spcPts val="1633"/>
              </a:spcAft>
              <a:buBlip>
                <a:blip r:embed="rId6"/>
              </a:buBlip>
            </a:pPr>
            <a:r>
              <a:rPr lang="ru-RU" sz="28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Уровень занятости (доля трудоустроенных выпускников)</a:t>
            </a:r>
          </a:p>
          <a:p>
            <a:pPr marL="518351" indent="-518351">
              <a:spcBef>
                <a:spcPct val="0"/>
              </a:spcBef>
              <a:spcAft>
                <a:spcPts val="1633"/>
              </a:spcAft>
              <a:buBlip>
                <a:blip r:embed="rId6"/>
              </a:buBlip>
            </a:pPr>
            <a:r>
              <a:rPr lang="ru-RU" sz="28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Сферы занятости выпускников НГУ</a:t>
            </a:r>
          </a:p>
          <a:p>
            <a:pPr marL="518351" indent="-518351">
              <a:spcBef>
                <a:spcPct val="0"/>
              </a:spcBef>
              <a:spcAft>
                <a:spcPts val="1633"/>
              </a:spcAft>
              <a:buBlip>
                <a:blip r:embed="rId6"/>
              </a:buBlip>
            </a:pPr>
            <a:r>
              <a:rPr lang="ru-RU" sz="2800" dirty="0">
                <a:solidFill>
                  <a:srgbClr val="0000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«География» выпускников НГУ</a:t>
            </a:r>
          </a:p>
        </p:txBody>
      </p:sp>
    </p:spTree>
    <p:extLst>
      <p:ext uri="{BB962C8B-B14F-4D97-AF65-F5344CB8AC3E}">
        <p14:creationId xmlns:p14="http://schemas.microsoft.com/office/powerpoint/2010/main" val="128109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516835"/>
            <a:ext cx="12191995" cy="18867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631536"/>
            <a:ext cx="11247321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b="1" dirty="0" smtClean="0">
                <a:solidFill>
                  <a:schemeClr val="bg1"/>
                </a:solidFill>
                <a:latin typeface="Acrom ExtraBold" panose="020B0604020202020204" charset="-52"/>
                <a:cs typeface="Calibri" panose="020F0502020204030204" pitchFamily="34" charset="0"/>
              </a:rPr>
              <a:t>ПРОДОЛЖЕНИЕ ОБРАЗОВАНИЯ И ЗАНЯТОСТЬ ВЫПУСКНИКОВ РАЗНОГО УРОВНЯ </a:t>
            </a:r>
            <a:r>
              <a:rPr lang="ru-RU" sz="2400" b="1" i="1" dirty="0">
                <a:solidFill>
                  <a:schemeClr val="bg1"/>
                </a:solidFill>
                <a:latin typeface="Acrom ExtraBold" panose="020B0604020202020204" charset="-52"/>
                <a:cs typeface="Calibri" panose="020F0502020204030204" pitchFamily="34" charset="0"/>
              </a:rPr>
              <a:t>(в %)</a:t>
            </a:r>
            <a:endParaRPr lang="ru-RU" sz="2400" dirty="0">
              <a:solidFill>
                <a:schemeClr val="bg1"/>
              </a:solidFill>
              <a:latin typeface="Acrom ExtraBold" panose="020B0604020202020204" charset="-52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23052"/>
              </p:ext>
            </p:extLst>
          </p:nvPr>
        </p:nvGraphicFramePr>
        <p:xfrm>
          <a:off x="600122" y="1448153"/>
          <a:ext cx="10067878" cy="439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478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0082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711504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ПРОДОЛЖЕНИЕ ОБРАЗОВАНИЯ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5285576"/>
              </p:ext>
            </p:extLst>
          </p:nvPr>
        </p:nvGraphicFramePr>
        <p:xfrm>
          <a:off x="600122" y="1780473"/>
          <a:ext cx="10657184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1610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280082"/>
            <a:ext cx="12191995" cy="1649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4256"/>
            <a:ext cx="12191997" cy="1174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1" y="711504"/>
            <a:ext cx="1141628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20B0604020202020204" charset="-52"/>
                <a:cs typeface="Calibri" panose="020F0502020204030204" pitchFamily="34" charset="0"/>
              </a:rPr>
              <a:t>УРОВЕНЬ ЗАНЯТОСТИ СРЕДИ РАЗНЫХ КАТЕГОРИЙ ВЫПУСКНИКОВ ( в %)</a:t>
            </a:r>
            <a:endParaRPr lang="ru-RU" sz="2400" dirty="0">
              <a:solidFill>
                <a:schemeClr val="bg1"/>
              </a:solidFill>
              <a:latin typeface="Acrom ExtraBold" panose="020B0604020202020204" charset="-52"/>
            </a:endParaRPr>
          </a:p>
        </p:txBody>
      </p:sp>
      <p:graphicFrame>
        <p:nvGraphicFramePr>
          <p:cNvPr id="9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462200"/>
              </p:ext>
            </p:extLst>
          </p:nvPr>
        </p:nvGraphicFramePr>
        <p:xfrm>
          <a:off x="216322" y="1309816"/>
          <a:ext cx="11143655" cy="48554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5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8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0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3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7764"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effectLst/>
                        </a:rPr>
                        <a:t>Категории выпускников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7000"/>
                      </a:srgb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effectLst/>
                        </a:rPr>
                        <a:t>В настоящее время работают, имеют какую-либо оплачиваемую занятость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160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49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ru-RU" sz="2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77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09">
                <a:tc rowSpan="4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Уровень образования, полученного в НГУ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04C5A"/>
                          </a:solidFill>
                          <a:effectLst/>
                        </a:rPr>
                        <a:t>бакалавриат </a:t>
                      </a:r>
                      <a:endParaRPr lang="ru-RU" sz="160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76,6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23,4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204C5A"/>
                          </a:solidFill>
                          <a:effectLst/>
                        </a:rPr>
                        <a:t>специалитет</a:t>
                      </a:r>
                      <a:endParaRPr lang="ru-RU" sz="160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магистратура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91,4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8,6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 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аспирантура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87,5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12,5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364">
                <a:tc rowSpan="2"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Получают ли образование в настоящее время (магистратура, аспирантура)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да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74,4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25,6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нет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90,9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9,1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0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Вся совокупность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82,2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08000" algn="l"/>
                        </a:tabLs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17,8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204C5A"/>
                          </a:solidFill>
                          <a:effectLst/>
                        </a:rPr>
                        <a:t>100,0</a:t>
                      </a:r>
                      <a:endParaRPr lang="ru-RU" sz="1600" dirty="0">
                        <a:solidFill>
                          <a:srgbClr val="204C5A"/>
                        </a:solidFill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92D050">
                        <a:alpha val="77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95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08" y="-320936"/>
            <a:ext cx="12271508" cy="1632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5683504"/>
            <a:ext cx="12191997" cy="11744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566" y="5925278"/>
            <a:ext cx="524257" cy="4185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67" y="711504"/>
            <a:ext cx="174752" cy="166624"/>
          </a:xfrm>
          <a:prstGeom prst="rect">
            <a:avLst/>
          </a:prstGeom>
        </p:spPr>
      </p:pic>
      <p:sp>
        <p:nvSpPr>
          <p:cNvPr id="31" name="Заголовок 5"/>
          <p:cNvSpPr txBox="1">
            <a:spLocks/>
          </p:cNvSpPr>
          <p:nvPr/>
        </p:nvSpPr>
        <p:spPr>
          <a:xfrm>
            <a:off x="600122" y="711504"/>
            <a:ext cx="10333567" cy="49318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solidFill>
                  <a:schemeClr val="bg1"/>
                </a:solidFill>
                <a:latin typeface="Acrom ExtraBold" panose="00000900000000000000" pitchFamily="50" charset="-52"/>
              </a:rPr>
              <a:t>РЕЗУЛЬТАТЫ ОПРОСОВ</a:t>
            </a:r>
            <a:endParaRPr lang="ru-RU" sz="2400" dirty="0">
              <a:solidFill>
                <a:schemeClr val="bg1"/>
              </a:solidFill>
              <a:latin typeface="Acrom ExtraBold" panose="00000900000000000000" pitchFamily="50" charset="-52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7161970"/>
              </p:ext>
            </p:extLst>
          </p:nvPr>
        </p:nvGraphicFramePr>
        <p:xfrm>
          <a:off x="283461" y="1312010"/>
          <a:ext cx="9814695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74590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305</Words>
  <Application>Microsoft Office PowerPoint</Application>
  <PresentationFormat>Широкоэкранный</PresentationFormat>
  <Paragraphs>107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Acrom</vt:lpstr>
      <vt:lpstr>Acrom Bold</vt:lpstr>
      <vt:lpstr>Acrom ExtraBold</vt:lpstr>
      <vt:lpstr>Arial</vt:lpstr>
      <vt:lpstr>Calibri</vt:lpstr>
      <vt:lpstr>Calibri Light</vt:lpstr>
      <vt:lpstr>Courier New</vt:lpstr>
      <vt:lpstr>Segoe UI</vt:lpstr>
      <vt:lpstr>Times New Roman</vt:lpstr>
      <vt:lpstr>Тема Office</vt:lpstr>
      <vt:lpstr>Мониторинг Мониторинг трудоустройства выпускников НГУ НГУ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Мониторинг трудоустройства выпускников НГУ НГУ</dc:title>
  <dc:creator>Admin</dc:creator>
  <cp:lastModifiedBy>Admin</cp:lastModifiedBy>
  <cp:revision>7</cp:revision>
  <dcterms:created xsi:type="dcterms:W3CDTF">2020-02-11T04:32:47Z</dcterms:created>
  <dcterms:modified xsi:type="dcterms:W3CDTF">2020-02-11T09:10:31Z</dcterms:modified>
</cp:coreProperties>
</file>