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3" r:id="rId5"/>
    <p:sldId id="264" r:id="rId6"/>
    <p:sldId id="262" r:id="rId7"/>
    <p:sldId id="266" r:id="rId8"/>
    <p:sldId id="267" r:id="rId9"/>
    <p:sldId id="268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лешкина Яна Александровна" initials="МЯА" lastIdx="1" clrIdx="0">
    <p:extLst>
      <p:ext uri="{19B8F6BF-5375-455C-9EA6-DF929625EA0E}">
        <p15:presenceInfo xmlns:p15="http://schemas.microsoft.com/office/powerpoint/2012/main" userId="S-1-5-21-3840247747-1450702109-120892074-553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047" autoAdjust="0"/>
  </p:normalViewPr>
  <p:slideViewPr>
    <p:cSldViewPr snapToGrid="0">
      <p:cViewPr varScale="1">
        <p:scale>
          <a:sx n="82" d="100"/>
          <a:sy n="82" d="100"/>
        </p:scale>
        <p:origin x="165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9-4802-9381-2C5A172B7CA7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E9-4802-9381-2C5A172B7CA7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E9-4802-9381-2C5A172B7CA7}"/>
              </c:ext>
            </c:extLst>
          </c:dPt>
          <c:dLbls>
            <c:dLbl>
              <c:idx val="0"/>
              <c:layout>
                <c:manualLayout>
                  <c:x val="-0.23263888888888898"/>
                  <c:y val="0.162962442194725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/>
                      <a:t>Работодатель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83333333333331"/>
                      <c:h val="8.5317460317460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DE9-4802-9381-2C5A172B7CA7}"/>
                </c:ext>
              </c:extLst>
            </c:dLbl>
            <c:dLbl>
              <c:idx val="1"/>
              <c:layout>
                <c:manualLayout>
                  <c:x val="-3.1836905803441663E-3"/>
                  <c:y val="-0.233015560554930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000"/>
                      <a:t>Академия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96073928258972"/>
                      <c:h val="7.93057117860267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E9-4802-9381-2C5A172B7CA7}"/>
                </c:ext>
              </c:extLst>
            </c:dLbl>
            <c:dLbl>
              <c:idx val="2"/>
              <c:layout>
                <c:manualLayout>
                  <c:x val="0.17652923592884218"/>
                  <c:y val="0.16325271841019864"/>
                </c:manualLayout>
              </c:layout>
              <c:tx>
                <c:rich>
                  <a:bodyPr/>
                  <a:lstStyle/>
                  <a:p>
                    <a:r>
                      <a:rPr lang="ru-RU" sz="2000"/>
                      <a:t>Студент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DE9-4802-9381-2C5A172B7C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Работодатель</c:v>
                </c:pt>
                <c:pt idx="1">
                  <c:v>Студент</c:v>
                </c:pt>
                <c:pt idx="2">
                  <c:v>Академия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E9-4802-9381-2C5A172B7C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4T12:49:02.07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4T12:49:02.07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9FAD9-43BE-478C-BFFD-2931F77ECC97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93045-0EDC-42B7-B73E-AFC864075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1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Студенческий карьерный форум РАНХиГС - это платформа, которая объединяет на одной площадке студентов, работодателей и институты/факультеты Академии.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Цели мероприятия: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- содействие трудоустройству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- площадка для контакта студента и работодателя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Согласно этим целям моделью мероприятия</a:t>
            </a:r>
            <a:r>
              <a:rPr lang="ru-RU" sz="1200" baseline="0" dirty="0" smtClean="0"/>
              <a:t> была профессиональная выставка с деловой программой.</a:t>
            </a:r>
            <a:endParaRPr lang="ru-R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None/>
              <a:defRPr sz="1800"/>
            </a:pPr>
            <a:r>
              <a:rPr lang="ru-RU" sz="1200" dirty="0" smtClean="0"/>
              <a:t>Мероприятие</a:t>
            </a:r>
            <a:r>
              <a:rPr lang="ru-RU" sz="1200" baseline="0" dirty="0" smtClean="0"/>
              <a:t> проводится ежегодно с 2015 года и традиционно состоит из 5 тематических площадок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 typeface="Wingdings" pitchFamily="2" charset="2"/>
              <a:buNone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Стендовая сессия работодателей </a:t>
            </a:r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 typeface="Wingdings" pitchFamily="2" charset="2"/>
              <a:buNone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Индивидуальное карьерное консультирование от ведущих Кадровых порталов и агентств</a:t>
            </a:r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 typeface="Wingdings" pitchFamily="2" charset="2"/>
              <a:buNone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Мастер-классы от ведущих работодателей и известных карьерных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коучей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 typeface="Wingdings" pitchFamily="2" charset="2"/>
              <a:buNone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Отборочные бизнес-игры на лидерские программы в ведущие компании</a:t>
            </a:r>
          </a:p>
          <a:p>
            <a:pPr marL="342900" marR="38404" indent="-34290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Tx/>
              <a:buChar char="-"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Деловая программа для преподавателей</a:t>
            </a:r>
          </a:p>
          <a:p>
            <a:pPr marL="342900" marR="38404" indent="-34290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Tx/>
              <a:buChar char="-"/>
              <a:defRPr sz="1800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38404" indent="0" algn="l" defTabSz="457200" rtl="0">
              <a:spcBef>
                <a:spcPts val="800"/>
              </a:spcBef>
              <a:buClr>
                <a:srgbClr val="C00000"/>
              </a:buClr>
              <a:buSzPct val="100000"/>
              <a:buFontTx/>
              <a:buNone/>
              <a:defRPr sz="18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Показатели росли, мы достигли количества участников 3500</a:t>
            </a:r>
            <a:r>
              <a:rPr lang="ru-RU" sz="2000" baseline="0" dirty="0" smtClean="0">
                <a:latin typeface="Arial" pitchFamily="34" charset="0"/>
                <a:cs typeface="Arial" pitchFamily="34" charset="0"/>
              </a:rPr>
              <a:t> человек, и более 100 работодателей на стендовой сессии.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75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Возвращаясь к бизнес-модели Форума, 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из этих мероприятий реализует цели Академии и Работодателей?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мы видим большинство из запланированных мероприятий отвечают целям и задачам Академии и работодателей.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7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Подводя итоги вернемся к одной из поставленных задач на данном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вебинаре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«Предложить новые современные методы и технологии привлечения к теме трудоустройства».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Наша новая концепция работы Центра полностью переворачивает привычную задачу «привлечения студента». Мы больше не ПРИВЛЕКАЕМ студента в свои мероприятия, а наоборот студенты реализуют свои цели, привлекая к этому нас.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24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Анализ</a:t>
            </a:r>
            <a:r>
              <a:rPr lang="ru-RU" baseline="0" dirty="0" smtClean="0"/>
              <a:t> обратной связи Студенческого карьерного форума 2019 г.  Заставил нас задуматься о смене концепции. Он выявил следующие тенденции:</a:t>
            </a:r>
          </a:p>
          <a:p>
            <a:endParaRPr lang="ru-RU" baseline="0" dirty="0" smtClean="0"/>
          </a:p>
          <a:p>
            <a:r>
              <a:rPr lang="ru-RU" baseline="0" dirty="0" smtClean="0"/>
              <a:t>Не смотря на то, что количество участников выросло…</a:t>
            </a:r>
          </a:p>
          <a:p>
            <a:endParaRPr lang="ru-RU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Показатели удовлетворенности сотрудников Академии и  работодателей организацией Форума уверенно выросли, даже по такой сложной позиции как «завоз оборудования»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Количество студентов, обратившихся за консультацией на стенд, упало на 9%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Уровень заинтересованности студентов в вакансиях по мнению работодателей упал на 12%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Снизился процент студентов из числа обратившихся на стенд, которых работодатель готов был бы взять, на 7% </a:t>
            </a:r>
          </a:p>
          <a:p>
            <a:pPr marL="171450" indent="-171450">
              <a:buFontTx/>
              <a:buChar char="-"/>
            </a:pPr>
            <a:endParaRPr lang="ru-RU" baseline="0" dirty="0" smtClean="0"/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Поэтому модель профессиональной выставки уже не работает и нам был нужен слом шаблона.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0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baseline="0" dirty="0" smtClean="0"/>
              <a:t>На протяжении 4-х лет Форума Мы (Центр развития карьеры) с позиции наставника говорили «мы лучше знаем, что вам нужно для карьеры». Мы сами определяли концепцию проведения Форума, какие компании работодатели будут в нем участвовать, какой будет деловая программа в рамках Форума.</a:t>
            </a:r>
          </a:p>
          <a:p>
            <a:pPr marL="0" indent="0">
              <a:buFontTx/>
              <a:buNone/>
            </a:pPr>
            <a:endParaRPr lang="ru-RU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Теперь, веря, что Студент – это ресурсная, целостная и творческая личность, которая сама знает, что ей нужно и может определить путь развития своих сильных сторон, мы предложили партнерство Студенческому Совету Академии.</a:t>
            </a:r>
          </a:p>
          <a:p>
            <a:pPr marL="0" indent="0">
              <a:buFontTx/>
              <a:buNone/>
            </a:pPr>
            <a:endParaRPr lang="ru-RU" baseline="0" dirty="0" smtClean="0"/>
          </a:p>
          <a:p>
            <a:pPr marL="0" indent="0">
              <a:buFontTx/>
              <a:buNone/>
            </a:pPr>
            <a:r>
              <a:rPr lang="ru-RU" baseline="0" dirty="0" smtClean="0"/>
              <a:t>С позиции партнера мы готовы слышать и принять мнение студента.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ССА провел опрос для выявления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Карьерных ожиданий студентов и их ожиданий от Карьерного форума 2020.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вариантами ответа о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факторах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играющих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решающую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трудоустройстве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студенты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вечают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Лидирующим фактором является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Производственная практика, которая поможет проявить себя на будущем месте работы,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ним следуют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личные качества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 работы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студенческие годы,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полученное образование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связи,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внеучебная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совокупность различных факторов.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данный момент, среди опрошенных студентов 34% (61 человек)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ищут работу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стажировку, 53% (95 человек)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планируют начать поиски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13 % (24 человека) пока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планируют работать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0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 удобным способом знакомиться с работодателями для опрошенных студентов является посещение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экскурсий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офисы компаний, на 2 месте –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ярмарка вакансий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далее следуют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мастер-классы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компаний и знакомство посредством специализированных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сайтов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Отвечая на вопрос с множественным вариантом ответа об интересных форматах для карьерного форума студенты выделили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основных формата: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мастер-классы от представителей компании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Ярмарка вакансий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Профориентационное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тестирование</a:t>
            </a:r>
            <a:endParaRPr lang="ru-RU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вариантов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студенты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предложили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78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Исходя из опроса студенты выделили 3 главных цели: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ПОНЯТЬ свое место в профессии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ПОПРОБОВАТЬ свои профессиональные навыки уже сегодня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НАЙТИ место работы и стажировки.</a:t>
            </a:r>
            <a:endParaRPr lang="ru-RU" dirty="0" smtClean="0"/>
          </a:p>
          <a:p>
            <a:endParaRPr lang="ru-RU" dirty="0" smtClean="0"/>
          </a:p>
          <a:p>
            <a:r>
              <a:rPr lang="ru-RU" baseline="0" dirty="0" smtClean="0"/>
              <a:t>Однако, бизнес-модель Форума – платформа подразумевает решение задач всех категорий участников. </a:t>
            </a:r>
          </a:p>
          <a:p>
            <a:r>
              <a:rPr lang="ru-RU" baseline="0" dirty="0" smtClean="0"/>
              <a:t>Как вы видите, приоритеты студентов не совсем совпадают с нашими целями. С позиции Партнеров мы нашли точки соприкосновения, которые позволят нам получить ситуацию </a:t>
            </a:r>
            <a:r>
              <a:rPr lang="en-US" baseline="0" dirty="0" smtClean="0"/>
              <a:t>Win\Win</a:t>
            </a:r>
            <a:r>
              <a:rPr lang="ru-RU" baseline="0" dirty="0" smtClean="0"/>
              <a:t>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 результате этой работы у нас получились следующие мероприятия, которые позволяют нам достигнуть целей Студентов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113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Talk 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студентов на тему моя будущая профессия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в формате открытого микрофона - желающие студенты смогут рассказать о своей будущей профессии (время выступления 3-5 минут)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Встречи с профессиональными </a:t>
            </a:r>
            <a:r>
              <a:rPr lang="ru-RU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коучами</a:t>
            </a:r>
            <a:endParaRPr lang="ru-R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 с профессиональными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коучами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возможность обсудить свое личностное и карьерное развитие, цели на будущее, расставить приоритеты и определить место в будущей профессии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Регистрация на экскурсии в компании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посетить офис компаний-партнеров и посмотреть на работу изнутри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Мастер-классы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Лекторий с профессиональными мастер-классами по направлениям от представителей компаний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 услуг для бизнеса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каждому студенту получить индивидуальную консультацию по своей идее бизнес-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стартапа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13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38404" indent="0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None/>
              <a:defRPr sz="1800"/>
            </a:pPr>
            <a:r>
              <a:rPr lang="ru-RU" sz="1200" b="1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  <a:sym typeface="Helvetica"/>
              </a:rPr>
              <a:t>Мастер-класс для работодателей от ССА "Портрет современного студента и как его увлечь"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Студенты-тренеры студенческого Центра компетенций (которые прошли в прошлом году обучение в Школе Молоканова 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Сикирина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получили международный Сертификат бизнес-тренера и провели от 50 до 70 тренерских часов на площадках Академии и во вне) расскажут работодателям, как понимать и мотивировать молодое поколение</a:t>
            </a:r>
          </a:p>
          <a:p>
            <a:endParaRPr lang="ru-R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Дискуссия "Навыки будущего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Открытая дискуссия о трендах в проф. среде; выступления и дискуссии представителей компаний, органов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власти, успешных выпускников Академии о запросах рынка на качество подготовки выпускника, о наиболее востребованных компетенциях.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Модерирует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дискуссию – представитель ССА.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Презентация </a:t>
            </a:r>
            <a:r>
              <a:rPr lang="ru-RU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Ментороского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Центра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 привлечь представителей компании к менторской деятельности и рассказать студентам о перспективах карьерного развития во взаимодействии с персональным наставником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Ворк-шопы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резюме и собеседованию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Традиционные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ворк-шопы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… НО студенты выходят ко-тренерами к профессиональным тренерам, которые всегда ведут подобные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ворк-шопы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Помните цели Академии и Работодателей? Что из этих мероприятий реализует эти цели?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60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38404" indent="0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None/>
              <a:defRPr sz="1800"/>
            </a:pPr>
            <a:r>
              <a:rPr lang="ru-RU" sz="1200" b="1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  <a:sym typeface="Helvetica"/>
              </a:rPr>
              <a:t>Ярмарка вакансий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Традиционная часть всех Дней карьеры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традиции с работодателями на стендах работают (в качестве ассистентов, «переводчиков» и радушных хозяев) волонтеры Академии. Волонтеры проходят предварительное 2-х дневное обучение )))</a:t>
            </a:r>
          </a:p>
          <a:p>
            <a:endParaRPr lang="ru-R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  <a:sym typeface="Helvetica"/>
              </a:rPr>
              <a:t>Индивидуальное тестирование для профессиональной ориентации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этом году мы проводим тестирование с нашим партнером – компанией Магнит.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Методика разработана известным бизнес-тренером, психологом Олесей Шульгиной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Тестирование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компетенциям и оценке потенциала к развитию различных компетенций. Предназначено для профессиональной ориентации и создания индивидуальной траектории развития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основе лежит 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пределение биологических и психофизиологических предрасположенностей личности; а также соответствие физиологических особенностей тестируемого ряду специальностей и должностей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924DB-D06F-4052-8AA5-B538C0A7FF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2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2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2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0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6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2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2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7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4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1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EB98-3243-46CC-89E4-31D274D51FF8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3C2E-CF8C-4C35-8A6A-A6E532F290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7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 smtClean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Студенческий Карьерный Форум</a:t>
            </a: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798401" y="2067949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116269" y="1641339"/>
            <a:ext cx="8035514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r>
              <a:rPr lang="ru-RU" sz="3200" dirty="0" smtClean="0"/>
              <a:t>Студенческий карьерный форум РАНХиГС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496254945"/>
              </p:ext>
            </p:extLst>
          </p:nvPr>
        </p:nvGraphicFramePr>
        <p:xfrm>
          <a:off x="3134794" y="2330134"/>
          <a:ext cx="5997175" cy="376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62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</a:rPr>
              <a:t>От стратегии к структуре мероприятия</a:t>
            </a: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50" y="2559846"/>
            <a:ext cx="2862581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43" y="462876"/>
            <a:ext cx="1157243" cy="622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5523" y="1614020"/>
            <a:ext cx="39166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 Академии:</a:t>
            </a:r>
          </a:p>
          <a:p>
            <a:pPr marL="285750" indent="-285750">
              <a:buFontTx/>
              <a:buChar char="-"/>
            </a:pPr>
            <a:r>
              <a:rPr lang="ru-RU" sz="2200" dirty="0"/>
              <a:t>трудоустроить студентов</a:t>
            </a:r>
          </a:p>
          <a:p>
            <a:pPr marL="285750" indent="-285750">
              <a:buFontTx/>
              <a:buChar char="-"/>
            </a:pPr>
            <a:r>
              <a:rPr lang="ru-RU" sz="2200" dirty="0"/>
              <a:t>укрепить бренд «Студент Академии как востребованный сотрудник»</a:t>
            </a:r>
          </a:p>
          <a:p>
            <a:pPr marL="285750" indent="-285750">
              <a:buFontTx/>
              <a:buChar char="-"/>
            </a:pPr>
            <a:r>
              <a:rPr lang="ru-RU" sz="2200" dirty="0" smtClean="0"/>
              <a:t>вовлечь </a:t>
            </a:r>
            <a:r>
              <a:rPr lang="ru-RU" sz="2200" dirty="0"/>
              <a:t>Работодателя в образовательный процесс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5523" y="4403491"/>
            <a:ext cx="305404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Цели Работодателей:</a:t>
            </a:r>
          </a:p>
          <a:p>
            <a:pPr marL="285750" indent="-285750">
              <a:buFontTx/>
              <a:buChar char="-"/>
            </a:pPr>
            <a:r>
              <a:rPr lang="ru-RU" sz="2200" dirty="0"/>
              <a:t>закрыть вакансии</a:t>
            </a:r>
          </a:p>
          <a:p>
            <a:pPr marL="285750" indent="-285750">
              <a:buFontTx/>
              <a:buChar char="-"/>
            </a:pPr>
            <a:r>
              <a:rPr lang="ru-RU" sz="2200" dirty="0"/>
              <a:t>продвигать </a:t>
            </a:r>
            <a:r>
              <a:rPr lang="en-US" sz="2200" dirty="0"/>
              <a:t>HR</a:t>
            </a:r>
            <a:r>
              <a:rPr lang="ru-RU" sz="2200" dirty="0"/>
              <a:t>-бренд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11205" y="1614020"/>
            <a:ext cx="4519504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 err="1">
                <a:solidFill>
                  <a:srgbClr val="000000"/>
                </a:solidFill>
                <a:cs typeface="Arial" pitchFamily="34" charset="0"/>
                <a:sym typeface="Helvetica"/>
              </a:rPr>
              <a:t>Open</a:t>
            </a: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Arial" pitchFamily="34" charset="0"/>
                <a:sym typeface="Helvetica"/>
              </a:rPr>
              <a:t>Talk</a:t>
            </a: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для студентов на тему моя будущая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профессия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Мастер-класс для работодателей от ССА "Портрет современного студента и как его увлечь"</a:t>
            </a:r>
            <a:endParaRPr lang="ru-RU" sz="2000" dirty="0" smtClean="0">
              <a:solidFill>
                <a:srgbClr val="000000"/>
              </a:solidFill>
              <a:cs typeface="Arial" pitchFamily="34" charset="0"/>
              <a:sym typeface="Helvetica"/>
            </a:endParaRP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Регистрация на экскурсии в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компании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Мастер-классы от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работодателей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Дискуссия "Навыки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будущего«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Arial" pitchFamily="34" charset="0"/>
                <a:sym typeface="Helvetica"/>
              </a:rPr>
              <a:t>Ворк-шопы</a:t>
            </a: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по резюме и собеседованию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 Ярмарка вакансий и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стажировок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000" dirty="0">
                <a:solidFill>
                  <a:srgbClr val="000000"/>
                </a:solidFill>
                <a:cs typeface="Arial" pitchFamily="34" charset="0"/>
                <a:sym typeface="Helvetica"/>
              </a:rPr>
              <a:t>Работа волонтеров на стендах вместе с </a:t>
            </a:r>
            <a:r>
              <a:rPr lang="ru-RU" sz="2000" dirty="0" smtClean="0">
                <a:solidFill>
                  <a:srgbClr val="000000"/>
                </a:solidFill>
                <a:cs typeface="Arial" pitchFamily="34" charset="0"/>
                <a:sym typeface="Helvetica"/>
              </a:rPr>
              <a:t>работодателями</a:t>
            </a:r>
            <a:endParaRPr lang="ru-RU" sz="2000" dirty="0">
              <a:solidFill>
                <a:srgbClr val="000000"/>
              </a:solidFill>
              <a:cs typeface="Arial" pitchFamily="34" charset="0"/>
              <a:sym typeface="Helvetica"/>
            </a:endParaRPr>
          </a:p>
        </p:txBody>
      </p:sp>
      <p:sp>
        <p:nvSpPr>
          <p:cNvPr id="3" name="Шеврон 2"/>
          <p:cNvSpPr/>
          <p:nvPr/>
        </p:nvSpPr>
        <p:spPr>
          <a:xfrm>
            <a:off x="5903747" y="2350056"/>
            <a:ext cx="597877" cy="103913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Шеврон 13"/>
          <p:cNvSpPr/>
          <p:nvPr/>
        </p:nvSpPr>
        <p:spPr>
          <a:xfrm>
            <a:off x="5903747" y="4453307"/>
            <a:ext cx="597877" cy="103913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9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1917900" y="1989516"/>
            <a:ext cx="8698523" cy="128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 algn="ctr">
              <a:spcBef>
                <a:spcPts val="738"/>
              </a:spcBef>
              <a:defRPr sz="1800"/>
            </a:pPr>
            <a:r>
              <a:rPr lang="ru-RU" sz="2400" dirty="0" smtClean="0"/>
              <a:t>Задача:</a:t>
            </a:r>
          </a:p>
          <a:p>
            <a:pPr algn="ctr">
              <a:spcBef>
                <a:spcPts val="738"/>
              </a:spcBef>
              <a:defRPr sz="1800"/>
            </a:pPr>
            <a:r>
              <a:rPr lang="ru-RU" sz="2400" dirty="0" smtClean="0"/>
              <a:t>«Предложить </a:t>
            </a:r>
            <a:r>
              <a:rPr lang="ru-RU" sz="2400" dirty="0"/>
              <a:t>новые современные методы и технологии привлечения молодёжи к теме </a:t>
            </a:r>
            <a:r>
              <a:rPr lang="ru-RU" sz="2400" dirty="0" smtClean="0"/>
              <a:t>трудоустройства»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1216" y="4158440"/>
            <a:ext cx="9091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</a:t>
            </a:r>
            <a:r>
              <a:rPr lang="ru-RU" sz="3200" dirty="0" smtClean="0"/>
              <a:t>тудент </a:t>
            </a:r>
            <a:r>
              <a:rPr lang="ru-RU" sz="3200" b="1" dirty="0" smtClean="0"/>
              <a:t>реализует свои цели, привлекая нас </a:t>
            </a:r>
            <a:r>
              <a:rPr lang="ru-RU" sz="3200" dirty="0" smtClean="0"/>
              <a:t>в свои мероприятия</a:t>
            </a:r>
            <a:endParaRPr lang="ru-RU" sz="3200" dirty="0"/>
          </a:p>
        </p:txBody>
      </p:sp>
      <p:sp>
        <p:nvSpPr>
          <p:cNvPr id="5" name="Минус 4"/>
          <p:cNvSpPr/>
          <p:nvPr/>
        </p:nvSpPr>
        <p:spPr>
          <a:xfrm>
            <a:off x="1654130" y="3252739"/>
            <a:ext cx="9226061" cy="550985"/>
          </a:xfrm>
          <a:prstGeom prst="mathMinu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5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 smtClean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Студенческий Карьерный Форум</a:t>
            </a: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505965" y="1641018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4173846" y="1652346"/>
            <a:ext cx="4765618" cy="700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 algn="ctr">
              <a:spcBef>
                <a:spcPts val="738"/>
              </a:spcBef>
              <a:defRPr sz="1800"/>
            </a:pPr>
            <a:r>
              <a:rPr lang="ru-RU" sz="2000" b="1" dirty="0" smtClean="0"/>
              <a:t>Анализ обратной связи участников Форума 2019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66285" y="2502568"/>
            <a:ext cx="3753853" cy="66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48557" y="2677119"/>
            <a:ext cx="73970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Показатели удовлетворенности работодателей и сотрудников Академии  организацией Форума уверено выросли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Количество студентов, обратившихся за консультацией на стенд упало на 9%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Уровень заинтересованности студентов в вакансиях по мнению работодателей упал на 12%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Снизился процент студентов из числа обратившихся на стенд, которых работодатель готов был бы взять, на 7%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9901111" y="2684575"/>
            <a:ext cx="216569" cy="479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9901111" y="3484253"/>
            <a:ext cx="223464" cy="51507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9897663" y="4275689"/>
            <a:ext cx="223464" cy="51507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9916628" y="5110715"/>
            <a:ext cx="223464" cy="51507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7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Разработка стратегии мероприятия</a:t>
            </a: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2350474" y="3774754"/>
            <a:ext cx="25839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Студенческий</a:t>
            </a:r>
          </a:p>
          <a:p>
            <a:pPr algn="ctr"/>
            <a:r>
              <a:rPr lang="ru-RU" sz="3200" b="1" dirty="0"/>
              <a:t>КАРЬЕРНЫЙ</a:t>
            </a:r>
          </a:p>
          <a:p>
            <a:pPr algn="ctr"/>
            <a:r>
              <a:rPr lang="ru-RU" sz="3200" dirty="0"/>
              <a:t>Форум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16940" y="1894495"/>
            <a:ext cx="29498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СТУДЕНЧЕСКИЙ</a:t>
            </a:r>
          </a:p>
          <a:p>
            <a:pPr algn="ctr"/>
            <a:r>
              <a:rPr lang="ru-RU" sz="3200" dirty="0"/>
              <a:t>Карьерный</a:t>
            </a:r>
          </a:p>
          <a:p>
            <a:pPr algn="ctr"/>
            <a:r>
              <a:rPr lang="ru-RU" sz="3200" dirty="0"/>
              <a:t>Форум</a:t>
            </a:r>
          </a:p>
        </p:txBody>
      </p:sp>
      <p:sp>
        <p:nvSpPr>
          <p:cNvPr id="3" name="Дуга 2"/>
          <p:cNvSpPr/>
          <p:nvPr/>
        </p:nvSpPr>
        <p:spPr>
          <a:xfrm>
            <a:off x="2381650" y="3219189"/>
            <a:ext cx="3995803" cy="5711868"/>
          </a:xfrm>
          <a:prstGeom prst="arc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61133" y="5899760"/>
            <a:ext cx="3772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Позиция «НАСТАВНИК»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29100" y="3820215"/>
            <a:ext cx="3325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Позиция «ПАРТНЕР»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758818" y="4434215"/>
            <a:ext cx="2115878" cy="146554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77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Опрос студентов по карьерным ожиданиям</a:t>
            </a: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50" y="2559846"/>
            <a:ext cx="2862581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 descr="C:\Users\User\AppData\Local\Microsoft\Windows\INetCache\Content.MSO\B6227A0D.t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668" y="2036528"/>
            <a:ext cx="7746990" cy="32596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Опрос студентов по карьерным ожиданиям</a:t>
            </a: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50" y="2559846"/>
            <a:ext cx="2862581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 descr="C:\Users\User\AppData\Local\Microsoft\Windows\INetCache\Content.MSO\C76AF396.t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681" y="1565878"/>
            <a:ext cx="6098691" cy="2565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User\AppData\Local\Microsoft\Windows\INetCache\Content.MSO\D80E1C14.tm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681" y="3914875"/>
            <a:ext cx="5974369" cy="2839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0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6"/>
            <a:ext cx="7833378" cy="369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  <a:sym typeface="Tahoma"/>
              </a:rPr>
              <a:t>Разработка стратегии мероприятия</a:t>
            </a:r>
          </a:p>
        </p:txBody>
      </p:sp>
      <p:sp>
        <p:nvSpPr>
          <p:cNvPr id="74" name="Shape 74"/>
          <p:cNvSpPr/>
          <p:nvPr/>
        </p:nvSpPr>
        <p:spPr>
          <a:xfrm>
            <a:off x="2372830" y="1752465"/>
            <a:ext cx="7522395" cy="2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en-US" sz="1292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50" y="2559846"/>
            <a:ext cx="2862581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1133" y="1642646"/>
            <a:ext cx="39166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 Академии: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трудоустроить студентов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укрепить бренд «Студент Академии как востребованный сотрудник»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 вовлечь Работодателя в образовательный процесс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9348" y="5056584"/>
            <a:ext cx="3287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Цели Работодателей: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закрыть вакансии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продвигать </a:t>
            </a:r>
            <a:r>
              <a:rPr lang="en-US" sz="2400" dirty="0"/>
              <a:t>HR</a:t>
            </a:r>
            <a:r>
              <a:rPr lang="ru-RU" sz="2400" dirty="0"/>
              <a:t>-бренд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2523" y="1614020"/>
            <a:ext cx="32500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Цели Студентов: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понять свое место в профессии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попробовать свои профессиональные навыки уже сегодня</a:t>
            </a:r>
          </a:p>
          <a:p>
            <a:pPr marL="285750" indent="-285750">
              <a:buFontTx/>
              <a:buChar char="-"/>
            </a:pPr>
            <a:r>
              <a:rPr lang="ru-RU" sz="2400" dirty="0"/>
              <a:t>найти место работы и стажировки</a:t>
            </a:r>
          </a:p>
        </p:txBody>
      </p:sp>
    </p:spTree>
    <p:extLst>
      <p:ext uri="{BB962C8B-B14F-4D97-AF65-F5344CB8AC3E}">
        <p14:creationId xmlns:p14="http://schemas.microsoft.com/office/powerpoint/2010/main" val="311605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7"/>
            <a:ext cx="7833378" cy="843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</a:rPr>
              <a:t>От стратегии к структуре мероприятия</a:t>
            </a:r>
          </a:p>
          <a:p>
            <a:pPr>
              <a:spcBef>
                <a:spcPts val="1292"/>
              </a:spcBef>
              <a:defRPr sz="1800"/>
            </a:pP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49" y="2219008"/>
            <a:ext cx="8035514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69585" y="1614021"/>
            <a:ext cx="35005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Цель Студентов: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понять свое место в профессии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попробовать свои профессиональные навыки уже сегодня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найти место работы и стажировки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4533" y="1614021"/>
            <a:ext cx="4087453" cy="490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</a:t>
            </a:r>
            <a:r>
              <a:rPr lang="ru-RU" sz="2600" dirty="0" err="1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Open</a:t>
            </a: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Talk</a:t>
            </a: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для студентов на тему моя будущая профессия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Диалог с профессиональными </a:t>
            </a:r>
            <a:r>
              <a:rPr lang="ru-RU" sz="2600" dirty="0" err="1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коучами</a:t>
            </a:r>
            <a:endParaRPr lang="ru-RU" sz="2600" dirty="0">
              <a:solidFill>
                <a:srgbClr val="000000"/>
              </a:solidFill>
              <a:latin typeface="+mj-lt"/>
              <a:ea typeface="+mj-ea"/>
              <a:cs typeface="Arial" pitchFamily="34" charset="0"/>
              <a:sym typeface="Helvetica"/>
            </a:endParaRP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Регистрация на экскурсии в компании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Мастер-классы от </a:t>
            </a:r>
            <a:r>
              <a:rPr lang="ru-RU" sz="260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работодателей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6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Центр услуг для бизнеса</a:t>
            </a:r>
            <a:endParaRPr lang="ru-RU" sz="2600" dirty="0">
              <a:solidFill>
                <a:srgbClr val="000000"/>
              </a:solidFill>
              <a:latin typeface="+mj-lt"/>
              <a:ea typeface="+mj-ea"/>
              <a:cs typeface="Arial" pitchFamily="34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698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7"/>
            <a:ext cx="7833378" cy="843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</a:rPr>
              <a:t>От стратегии к структуре мероприятия</a:t>
            </a:r>
          </a:p>
          <a:p>
            <a:pPr>
              <a:spcBef>
                <a:spcPts val="1292"/>
              </a:spcBef>
              <a:defRPr sz="1800"/>
            </a:pP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49" y="2219008"/>
            <a:ext cx="8035514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69585" y="1614021"/>
            <a:ext cx="34504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Цель Студентов: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понять свое место в профессии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попробовать свои профессиональные навыки уже сегодня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найти место работы и стажировки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4532" y="1614021"/>
            <a:ext cx="43256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Мастер-класс для работодателей от ССА "Портрет современного студента и как его увлечь"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Дискуссия "Навыки будущего"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Презентация </a:t>
            </a:r>
            <a:r>
              <a:rPr lang="ru-RU" sz="2800" dirty="0" err="1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Ментороского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Центра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  </a:t>
            </a:r>
            <a:r>
              <a:rPr lang="ru-RU" sz="2800" dirty="0" err="1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Ворк-шопы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по резюме и собеседованию</a:t>
            </a:r>
          </a:p>
        </p:txBody>
      </p:sp>
    </p:spTree>
    <p:extLst>
      <p:ext uri="{BB962C8B-B14F-4D97-AF65-F5344CB8AC3E}">
        <p14:creationId xmlns:p14="http://schemas.microsoft.com/office/powerpoint/2010/main" val="360833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1524000" y="691281"/>
            <a:ext cx="537133" cy="77829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defTabSz="962781">
              <a:defRPr sz="2100">
                <a:latin typeface="Arial"/>
                <a:ea typeface="Arial"/>
                <a:cs typeface="Arial"/>
                <a:sym typeface="Arial"/>
              </a:defRPr>
            </a:pPr>
            <a:endParaRPr sz="1939"/>
          </a:p>
        </p:txBody>
      </p:sp>
      <p:sp>
        <p:nvSpPr>
          <p:cNvPr id="72" name="Shape 72"/>
          <p:cNvSpPr/>
          <p:nvPr/>
        </p:nvSpPr>
        <p:spPr>
          <a:xfrm>
            <a:off x="2350476" y="1085177"/>
            <a:ext cx="7833378" cy="843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/>
          <a:p>
            <a:pPr>
              <a:spcBef>
                <a:spcPts val="1292"/>
              </a:spcBef>
              <a:defRPr sz="1800"/>
            </a:pPr>
            <a:r>
              <a:rPr lang="ru-RU" sz="1846" dirty="0">
                <a:solidFill>
                  <a:srgbClr val="404040"/>
                </a:solidFill>
                <a:latin typeface="Tahoma"/>
                <a:ea typeface="Tahoma"/>
                <a:cs typeface="Tahoma"/>
              </a:rPr>
              <a:t>От стратегии к структуре мероприятия</a:t>
            </a:r>
          </a:p>
          <a:p>
            <a:pPr>
              <a:spcBef>
                <a:spcPts val="1292"/>
              </a:spcBef>
              <a:defRPr sz="1800"/>
            </a:pPr>
            <a:endParaRPr lang="ru-RU" sz="1846" dirty="0">
              <a:solidFill>
                <a:srgbClr val="40404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350474" y="2062742"/>
            <a:ext cx="7833378" cy="312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2201" tIns="42201" rIns="42201" bIns="42201">
            <a:spAutoFit/>
          </a:bodyPr>
          <a:lstStyle>
            <a:lvl1pPr algn="l">
              <a:spcBef>
                <a:spcPts val="900"/>
              </a:spcBef>
              <a:defRPr sz="1600">
                <a:solidFill>
                  <a:srgbClr val="B3B3B3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477" dirty="0"/>
          </a:p>
        </p:txBody>
      </p:sp>
      <p:sp>
        <p:nvSpPr>
          <p:cNvPr id="77" name="Shape 77"/>
          <p:cNvSpPr/>
          <p:nvPr/>
        </p:nvSpPr>
        <p:spPr>
          <a:xfrm flipV="1">
            <a:off x="2350478" y="1471073"/>
            <a:ext cx="7833375" cy="8792"/>
          </a:xfrm>
          <a:prstGeom prst="line">
            <a:avLst/>
          </a:prstGeom>
          <a:ln w="19050" cap="sq">
            <a:solidFill>
              <a:srgbClr val="595959"/>
            </a:solidFill>
            <a:round/>
          </a:ln>
        </p:spPr>
        <p:txBody>
          <a:bodyPr lIns="0" tIns="0" rIns="0" bIns="0"/>
          <a:lstStyle/>
          <a:p>
            <a:pPr defTabSz="422041">
              <a:defRPr sz="1200"/>
            </a:pPr>
            <a:endParaRPr sz="1108"/>
          </a:p>
        </p:txBody>
      </p:sp>
      <p:pic>
        <p:nvPicPr>
          <p:cNvPr id="79" name="image3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381649" y="662008"/>
            <a:ext cx="1074618" cy="33462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4"/>
          <p:cNvSpPr/>
          <p:nvPr/>
        </p:nvSpPr>
        <p:spPr>
          <a:xfrm>
            <a:off x="2381649" y="2219008"/>
            <a:ext cx="8035514" cy="577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2201" tIns="42201" rIns="42201" bIns="42201">
            <a:spAutoFit/>
          </a:bodyPr>
          <a:lstStyle/>
          <a:p>
            <a:pPr>
              <a:spcBef>
                <a:spcPts val="738"/>
              </a:spcBef>
              <a:defRPr sz="1800"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69585" y="1614021"/>
            <a:ext cx="34504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Цель Студентов: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понять свое место в профессии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попробовать свои профессиональные навыки уже сегодня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найти место работы и стажировки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4532" y="1614020"/>
            <a:ext cx="4325682" cy="417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</a:t>
            </a:r>
            <a:r>
              <a:rPr lang="ru-RU" sz="280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Ярмарка 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вакансий и стажировок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 </a:t>
            </a:r>
            <a:r>
              <a:rPr lang="ru-RU" sz="280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Индивидуальное 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тестирование для профессиональной ориентации</a:t>
            </a:r>
          </a:p>
          <a:p>
            <a:pPr marL="81388" marR="38404" indent="-81388" defTabSz="457200">
              <a:spcBef>
                <a:spcPts val="800"/>
              </a:spcBef>
              <a:buClr>
                <a:srgbClr val="C00000"/>
              </a:buClr>
              <a:buSzPct val="100000"/>
              <a:buFont typeface="Wingdings"/>
              <a:buChar char="▪"/>
              <a:defRPr sz="1800"/>
            </a:pP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  </a:t>
            </a:r>
            <a:r>
              <a:rPr lang="ru-RU" sz="2800" dirty="0" smtClean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Работа </a:t>
            </a:r>
            <a:r>
              <a:rPr lang="ru-RU" sz="2800" dirty="0">
                <a:solidFill>
                  <a:srgbClr val="000000"/>
                </a:solidFill>
                <a:latin typeface="+mj-lt"/>
                <a:ea typeface="+mj-ea"/>
                <a:cs typeface="Arial" pitchFamily="34" charset="0"/>
                <a:sym typeface="Helvetica"/>
              </a:rPr>
              <a:t>волонтеров на стендах вместе с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val="230876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1465</Words>
  <Application>Microsoft Office PowerPoint</Application>
  <PresentationFormat>Широкоэкранный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Милешкина Яна Александровна</dc:creator>
  <cp:lastModifiedBy>Милешкина Яна Александровна</cp:lastModifiedBy>
  <cp:revision>30</cp:revision>
  <dcterms:created xsi:type="dcterms:W3CDTF">2020-02-04T09:55:59Z</dcterms:created>
  <dcterms:modified xsi:type="dcterms:W3CDTF">2020-02-07T12:11:50Z</dcterms:modified>
</cp:coreProperties>
</file>