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5" r:id="rId6"/>
    <p:sldId id="268" r:id="rId7"/>
    <p:sldId id="259" r:id="rId8"/>
    <p:sldId id="266" r:id="rId9"/>
    <p:sldId id="260" r:id="rId10"/>
    <p:sldId id="267" r:id="rId11"/>
    <p:sldId id="261" r:id="rId12"/>
    <p:sldId id="263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1E2"/>
    <a:srgbClr val="2A3DAD"/>
    <a:srgbClr val="A5DEF5"/>
    <a:srgbClr val="CCECF6"/>
    <a:srgbClr val="2F3045"/>
    <a:srgbClr val="2C252D"/>
    <a:srgbClr val="E20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%20K42JC\Desktop\&#1040;&#1085;&#1082;&#1077;&#1090;&#1099;_&#1088;&#1072;&#1073;&#1086;&#1090;&#1086;&#1076;&#1072;&#1090;&#1077;&#1083;&#1080;%202019%20(&#1042;&#1086;&#1089;&#1089;&#1090;&#1072;&#1085;&#1086;&#1074;&#1083;&#1077;&#1085;&#1085;&#1099;&#1081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%20K42JC\Desktop\&#1040;&#1085;&#1082;&#1077;&#1090;&#1099;_&#1088;&#1072;&#1073;&#1086;&#1090;&#1086;&#1076;&#1072;&#1090;&#1077;&#1083;&#1080;%202019%20(&#1042;&#1086;&#1089;&#1089;&#1090;&#1072;&#1085;&#1086;&#1074;&#1083;&#1077;&#1085;&#1085;&#1099;&#1081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 strike="noStrike" baseline="0" dirty="0" smtClean="0">
                <a:effectLst/>
                <a:latin typeface="Montserrat" panose="00000500000000000000" pitchFamily="2" charset="-52"/>
              </a:rPr>
              <a:t>Возможно ли выпускнику устроиться на квалифицированную работу без опыта?</a:t>
            </a:r>
            <a:endParaRPr lang="ru-RU" sz="1600" dirty="0">
              <a:latin typeface="Montserrat" panose="00000500000000000000" pitchFamily="2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5DEF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03-40BD-94AB-EF302053F1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D3-4A01-ABC0-97358BA81C54}"/>
              </c:ext>
            </c:extLst>
          </c:dPt>
          <c:dLbls>
            <c:dLbl>
              <c:idx val="0"/>
              <c:layout>
                <c:manualLayout>
                  <c:x val="-0.11664156794477432"/>
                  <c:y val="-0.15835383729989647"/>
                </c:manualLayout>
              </c:layout>
              <c:tx>
                <c:rich>
                  <a:bodyPr/>
                  <a:lstStyle/>
                  <a:p>
                    <a:fld id="{F9A5FE56-4AB2-4605-AB31-28A82284E484}" type="CATEGORYNAME">
                      <a:rPr lang="ru-RU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2" charset="-52"/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2" charset="-52"/>
                      </a:rPr>
                      <a:t>
</a:t>
                    </a:r>
                    <a:fld id="{F0D76045-776A-4D5D-B7E8-52DD3156E982}" type="PERCENTAGE">
                      <a:rPr lang="ru-RU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2" charset="-52"/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" panose="00000500000000000000" pitchFamily="2" charset="-52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203-40BD-94AB-EF302053F138}"/>
                </c:ext>
              </c:extLst>
            </c:dLbl>
            <c:dLbl>
              <c:idx val="1"/>
              <c:layout>
                <c:manualLayout>
                  <c:x val="0.13323438002894394"/>
                  <c:y val="0.158597668253620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A3F64B-7A23-4DB0-833A-50209C430C89}" type="CATEGORYNAME">
                      <a:rPr lang="ru-RU" sz="1000" b="0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2" charset="-52"/>
                        <a:ea typeface="+mn-ea"/>
                        <a:cs typeface="+mn-cs"/>
                      </a:rPr>
                      <a:pPr>
                        <a:defRPr sz="1000"/>
                      </a:pPr>
                      <a:t>[ИМЯ КАТЕГОРИИ]</a:t>
                    </a:fld>
                    <a:r>
                      <a:rPr lang="ru-RU" sz="10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2" charset="-52"/>
                        <a:ea typeface="+mn-ea"/>
                        <a:cs typeface="+mn-cs"/>
                      </a:rPr>
                      <a:t>
</a:t>
                    </a:r>
                    <a:fld id="{58BA518B-5454-45C1-AD43-2BD42A864BB6}" type="PERCENTAGE">
                      <a:rPr lang="ru-RU" sz="1000" b="0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2" charset="-52"/>
                        <a:ea typeface="+mn-ea"/>
                        <a:cs typeface="+mn-cs"/>
                      </a:rPr>
                      <a:pPr>
                        <a:defRPr sz="1000"/>
                      </a:pPr>
                      <a:t>[ПРОЦЕНТ]</a:t>
                    </a:fld>
                    <a:endParaRPr lang="ru-RU" sz="1000" b="0" i="0" u="none" strike="noStrike" kern="1200" baseline="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" panose="00000500000000000000" pitchFamily="2" charset="-52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49701068759421"/>
                      <c:h val="0.155771035345636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D3-4A01-ABC0-97358BA81C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3-40BD-94AB-EF302053F1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spPr>
            <a:solidFill>
              <a:srgbClr val="57C1E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E58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077-49B2-B4F9-8D8FDAF9F218}"/>
              </c:ext>
            </c:extLst>
          </c:dPt>
          <c:dPt>
            <c:idx val="2"/>
            <c:invertIfNegative val="0"/>
            <c:bubble3D val="0"/>
            <c:spPr>
              <a:solidFill>
                <a:srgbClr val="CCEC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077-49B2-B4F9-8D8FDAF9F218}"/>
              </c:ext>
            </c:extLst>
          </c:dPt>
          <c:dPt>
            <c:idx val="7"/>
            <c:invertIfNegative val="0"/>
            <c:bubble3D val="0"/>
            <c:spPr>
              <a:solidFill>
                <a:srgbClr val="FE58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077-49B2-B4F9-8D8FDAF9F218}"/>
              </c:ext>
            </c:extLst>
          </c:dPt>
          <c:dPt>
            <c:idx val="8"/>
            <c:invertIfNegative val="0"/>
            <c:bubble3D val="0"/>
            <c:spPr>
              <a:solidFill>
                <a:srgbClr val="FE58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077-49B2-B4F9-8D8FDAF9F218}"/>
              </c:ext>
            </c:extLst>
          </c:dPt>
          <c:dPt>
            <c:idx val="9"/>
            <c:invertIfNegative val="0"/>
            <c:bubble3D val="0"/>
            <c:spPr>
              <a:solidFill>
                <a:srgbClr val="CCEC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077-49B2-B4F9-8D8FDAF9F218}"/>
              </c:ext>
            </c:extLst>
          </c:dPt>
          <c:dPt>
            <c:idx val="10"/>
            <c:invertIfNegative val="0"/>
            <c:bubble3D val="0"/>
            <c:spPr>
              <a:solidFill>
                <a:srgbClr val="CCEC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077-49B2-B4F9-8D8FDAF9F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'Вопросы 8-9'!$A$38:$A$49</c:f>
              <c:strCache>
                <c:ptCount val="11"/>
                <c:pt idx="0">
                  <c:v>Уровень профессиональной общетеоретической подготовки</c:v>
                </c:pt>
                <c:pt idx="1">
                  <c:v>Уровень практических знаний, умений</c:v>
                </c:pt>
                <c:pt idx="2">
                  <c:v>Владение иностранным языком</c:v>
                </c:pt>
                <c:pt idx="3">
                  <c:v>Знание необходимых в работе программ</c:v>
                </c:pt>
                <c:pt idx="4">
                  <c:v>Способность работать в коллективе, команде</c:v>
                </c:pt>
                <c:pt idx="5">
                  <c:v>Способность эффективно представлять себя и результаты своего труда</c:v>
                </c:pt>
                <c:pt idx="6">
                  <c:v>Нацеленность на карьерный рост и профессиональное развитие</c:v>
                </c:pt>
                <c:pt idx="7">
                  <c:v>Готовность и способность к дальнейшему обучению</c:v>
                </c:pt>
                <c:pt idx="8">
                  <c:v>Способность воспринимать и анализировать новую информацию, развивать новые идеи</c:v>
                </c:pt>
                <c:pt idx="9">
                  <c:v>Осведомленность в смежных полученной специальности областях</c:v>
                </c:pt>
                <c:pt idx="10">
                  <c:v>Другое</c:v>
                </c:pt>
              </c:strCache>
              <c:extLst/>
            </c:strRef>
          </c:cat>
          <c:val>
            <c:numRef>
              <c:f>'Вопросы 8-9'!$D$38:$D$49</c:f>
              <c:numCache>
                <c:formatCode>0%</c:formatCode>
                <c:ptCount val="11"/>
                <c:pt idx="0">
                  <c:v>0.45161290322580644</c:v>
                </c:pt>
                <c:pt idx="1">
                  <c:v>0.61290322580645162</c:v>
                </c:pt>
                <c:pt idx="2">
                  <c:v>0.29032258064516131</c:v>
                </c:pt>
                <c:pt idx="3">
                  <c:v>0.32258064516129031</c:v>
                </c:pt>
                <c:pt idx="4">
                  <c:v>0.58064516129032262</c:v>
                </c:pt>
                <c:pt idx="5">
                  <c:v>0.54838709677419351</c:v>
                </c:pt>
                <c:pt idx="6">
                  <c:v>0.32258064516129031</c:v>
                </c:pt>
                <c:pt idx="7">
                  <c:v>0.77419354838709675</c:v>
                </c:pt>
                <c:pt idx="8">
                  <c:v>0.67741935483870963</c:v>
                </c:pt>
                <c:pt idx="9">
                  <c:v>0.22580645161290322</c:v>
                </c:pt>
                <c:pt idx="10">
                  <c:v>3.2258064516129031E-2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A077-49B2-B4F9-8D8FDAF9F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732272"/>
        <c:axId val="288482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2">
                      <a:shade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'Вопросы 8-9'!$A$38:$A$49</c15:sqref>
                        </c15:formulaRef>
                      </c:ext>
                    </c:extLst>
                    <c:strCache>
                      <c:ptCount val="11"/>
                      <c:pt idx="0">
                        <c:v>Уровень профессиональной общетеоретической подготовки</c:v>
                      </c:pt>
                      <c:pt idx="1">
                        <c:v>Уровень практических знаний, умений</c:v>
                      </c:pt>
                      <c:pt idx="2">
                        <c:v>Владение иностранным языком</c:v>
                      </c:pt>
                      <c:pt idx="3">
                        <c:v>Знание необходимых в работе программ</c:v>
                      </c:pt>
                      <c:pt idx="4">
                        <c:v>Способность работать в коллективе, команде</c:v>
                      </c:pt>
                      <c:pt idx="5">
                        <c:v>Способность эффективно представлять себя и результаты своего труда</c:v>
                      </c:pt>
                      <c:pt idx="6">
                        <c:v>Нацеленность на карьерный рост и профессиональное развитие</c:v>
                      </c:pt>
                      <c:pt idx="7">
                        <c:v>Готовность и способность к дальнейшему обучению</c:v>
                      </c:pt>
                      <c:pt idx="8">
                        <c:v>Способность воспринимать и анализировать новую информацию, развивать новые идеи</c:v>
                      </c:pt>
                      <c:pt idx="9">
                        <c:v>Осведомленность в смежных полученной специальности областях</c:v>
                      </c:pt>
                      <c:pt idx="10">
                        <c:v>Другое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'Вопросы 8-9'!$B$38:$B$49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A077-49B2-B4F9-8D8FDAF9F218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'Вопросы 8-9'!$A$38:$A$49</c15:sqref>
                        </c15:formulaRef>
                      </c:ext>
                    </c:extLst>
                    <c:strCache>
                      <c:ptCount val="11"/>
                      <c:pt idx="0">
                        <c:v>Уровень профессиональной общетеоретической подготовки</c:v>
                      </c:pt>
                      <c:pt idx="1">
                        <c:v>Уровень практических знаний, умений</c:v>
                      </c:pt>
                      <c:pt idx="2">
                        <c:v>Владение иностранным языком</c:v>
                      </c:pt>
                      <c:pt idx="3">
                        <c:v>Знание необходимых в работе программ</c:v>
                      </c:pt>
                      <c:pt idx="4">
                        <c:v>Способность работать в коллективе, команде</c:v>
                      </c:pt>
                      <c:pt idx="5">
                        <c:v>Способность эффективно представлять себя и результаты своего труда</c:v>
                      </c:pt>
                      <c:pt idx="6">
                        <c:v>Нацеленность на карьерный рост и профессиональное развитие</c:v>
                      </c:pt>
                      <c:pt idx="7">
                        <c:v>Готовность и способность к дальнейшему обучению</c:v>
                      </c:pt>
                      <c:pt idx="8">
                        <c:v>Способность воспринимать и анализировать новую информацию, развивать новые идеи</c:v>
                      </c:pt>
                      <c:pt idx="9">
                        <c:v>Осведомленность в смежных полученной специальности областях</c:v>
                      </c:pt>
                      <c:pt idx="10">
                        <c:v>Другое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'Вопросы 8-9'!$C$38:$C$49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14</c:v>
                      </c:pt>
                      <c:pt idx="1">
                        <c:v>19</c:v>
                      </c:pt>
                      <c:pt idx="2">
                        <c:v>9</c:v>
                      </c:pt>
                      <c:pt idx="3">
                        <c:v>10</c:v>
                      </c:pt>
                      <c:pt idx="4">
                        <c:v>18</c:v>
                      </c:pt>
                      <c:pt idx="5">
                        <c:v>17</c:v>
                      </c:pt>
                      <c:pt idx="6">
                        <c:v>10</c:v>
                      </c:pt>
                      <c:pt idx="7">
                        <c:v>24</c:v>
                      </c:pt>
                      <c:pt idx="8">
                        <c:v>21</c:v>
                      </c:pt>
                      <c:pt idx="9">
                        <c:v>7</c:v>
                      </c:pt>
                      <c:pt idx="1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077-49B2-B4F9-8D8FDAF9F218}"/>
                  </c:ext>
                </c:extLst>
              </c15:ser>
            </c15:filteredBarSeries>
          </c:ext>
        </c:extLst>
      </c:barChart>
      <c:catAx>
        <c:axId val="29073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88482912"/>
        <c:crosses val="autoZero"/>
        <c:auto val="1"/>
        <c:lblAlgn val="ctr"/>
        <c:lblOffset val="100"/>
        <c:noMultiLvlLbl val="0"/>
      </c:catAx>
      <c:valAx>
        <c:axId val="28848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90732272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'Вопросы 6-7'!$A$159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rgbClr val="A5DEF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'Вопросы 6-7'!$B$158:$G$158</c:f>
              <c:strCache>
                <c:ptCount val="6"/>
                <c:pt idx="0">
                  <c:v>Базовая подготовленность выпускников к самостоятельной работе по специальности</c:v>
                </c:pt>
                <c:pt idx="1">
                  <c:v>Умение применять полученные знания на практике</c:v>
                </c:pt>
                <c:pt idx="2">
                  <c:v>Навык командной работы</c:v>
                </c:pt>
                <c:pt idx="3">
                  <c:v>Нацеленность на карьерный рост и профессиональное развитие</c:v>
                </c:pt>
                <c:pt idx="4">
                  <c:v>Готовность и способность к дальнейшему обучению</c:v>
                </c:pt>
                <c:pt idx="5">
                  <c:v>Способность воспринимать и анализировать новую информацию, развивать </c:v>
                </c:pt>
              </c:strCache>
            </c:strRef>
          </c:cat>
          <c:val>
            <c:numRef>
              <c:f>'Вопросы 6-7'!$B$159:$G$159</c:f>
              <c:numCache>
                <c:formatCode>0%</c:formatCode>
                <c:ptCount val="6"/>
                <c:pt idx="0">
                  <c:v>0.10714285714285714</c:v>
                </c:pt>
                <c:pt idx="1">
                  <c:v>0.13793103448275862</c:v>
                </c:pt>
                <c:pt idx="2">
                  <c:v>0.2413793103448276</c:v>
                </c:pt>
                <c:pt idx="3">
                  <c:v>0.37931034482758619</c:v>
                </c:pt>
                <c:pt idx="4">
                  <c:v>0.27586206896551724</c:v>
                </c:pt>
                <c:pt idx="5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2-4E78-B0A5-14B3C9CD56F8}"/>
            </c:ext>
          </c:extLst>
        </c:ser>
        <c:ser>
          <c:idx val="1"/>
          <c:order val="1"/>
          <c:tx>
            <c:strRef>
              <c:f>'Вопросы 6-7'!$A$160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rgbClr val="FE580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'Вопросы 6-7'!$B$158:$G$158</c:f>
              <c:strCache>
                <c:ptCount val="6"/>
                <c:pt idx="0">
                  <c:v>Базовая подготовленность выпускников к самостоятельной работе по специальности</c:v>
                </c:pt>
                <c:pt idx="1">
                  <c:v>Умение применять полученные знания на практике</c:v>
                </c:pt>
                <c:pt idx="2">
                  <c:v>Навык командной работы</c:v>
                </c:pt>
                <c:pt idx="3">
                  <c:v>Нацеленность на карьерный рост и профессиональное развитие</c:v>
                </c:pt>
                <c:pt idx="4">
                  <c:v>Готовность и способность к дальнейшему обучению</c:v>
                </c:pt>
                <c:pt idx="5">
                  <c:v>Способность воспринимать и анализировать новую информацию, развивать </c:v>
                </c:pt>
              </c:strCache>
            </c:strRef>
          </c:cat>
          <c:val>
            <c:numRef>
              <c:f>'Вопросы 6-7'!$B$160:$G$160</c:f>
              <c:numCache>
                <c:formatCode>0%</c:formatCode>
                <c:ptCount val="6"/>
                <c:pt idx="0">
                  <c:v>0.5357142857142857</c:v>
                </c:pt>
                <c:pt idx="1">
                  <c:v>0.68965517241379315</c:v>
                </c:pt>
                <c:pt idx="2">
                  <c:v>0.72413793103448276</c:v>
                </c:pt>
                <c:pt idx="3">
                  <c:v>0.58620689655172409</c:v>
                </c:pt>
                <c:pt idx="4">
                  <c:v>0.65517241379310343</c:v>
                </c:pt>
                <c:pt idx="5">
                  <c:v>0.8214285714285714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32-4E78-B0A5-14B3C9CD56F8}"/>
            </c:ext>
          </c:extLst>
        </c:ser>
        <c:ser>
          <c:idx val="2"/>
          <c:order val="2"/>
          <c:tx>
            <c:strRef>
              <c:f>'Вопросы 6-7'!$A$161</c:f>
              <c:strCache>
                <c:ptCount val="1"/>
                <c:pt idx="0">
                  <c:v>удовлетворительно</c:v>
                </c:pt>
              </c:strCache>
            </c:strRef>
          </c:tx>
          <c:spPr>
            <a:solidFill>
              <a:srgbClr val="CCECF6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1976047904191617E-2"/>
                  <c:y val="-7.67385975205577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32-4E78-B0A5-14B3C9CD5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'Вопросы 6-7'!$B$158:$G$158</c:f>
              <c:strCache>
                <c:ptCount val="6"/>
                <c:pt idx="0">
                  <c:v>Базовая подготовленность выпускников к самостоятельной работе по специальности</c:v>
                </c:pt>
                <c:pt idx="1">
                  <c:v>Умение применять полученные знания на практике</c:v>
                </c:pt>
                <c:pt idx="2">
                  <c:v>Навык командной работы</c:v>
                </c:pt>
                <c:pt idx="3">
                  <c:v>Нацеленность на карьерный рост и профессиональное развитие</c:v>
                </c:pt>
                <c:pt idx="4">
                  <c:v>Готовность и способность к дальнейшему обучению</c:v>
                </c:pt>
                <c:pt idx="5">
                  <c:v>Способность воспринимать и анализировать новую информацию, развивать </c:v>
                </c:pt>
              </c:strCache>
            </c:strRef>
          </c:cat>
          <c:val>
            <c:numRef>
              <c:f>'Вопросы 6-7'!$B$161:$G$161</c:f>
              <c:numCache>
                <c:formatCode>0%</c:formatCode>
                <c:ptCount val="6"/>
                <c:pt idx="0">
                  <c:v>0.25</c:v>
                </c:pt>
                <c:pt idx="1">
                  <c:v>6.8965517241379309E-2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32-4E78-B0A5-14B3C9CD56F8}"/>
            </c:ext>
          </c:extLst>
        </c:ser>
        <c:ser>
          <c:idx val="3"/>
          <c:order val="3"/>
          <c:tx>
            <c:strRef>
              <c:f>'Вопросы 6-7'!$A$162</c:f>
              <c:strCache>
                <c:ptCount val="1"/>
                <c:pt idx="0">
                  <c:v>не проявилась/не готовы к самостоятельной работе</c:v>
                </c:pt>
              </c:strCache>
            </c:strRef>
          </c:tx>
          <c:spPr>
            <a:solidFill>
              <a:srgbClr val="57C1E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32-4E78-B0A5-14B3C9CD56F8}"/>
                </c:ext>
              </c:extLst>
            </c:dLbl>
            <c:dLbl>
              <c:idx val="1"/>
              <c:layout>
                <c:manualLayout>
                  <c:x val="3.28282828282828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32-4E78-B0A5-14B3C9CD56F8}"/>
                </c:ext>
              </c:extLst>
            </c:dLbl>
            <c:dLbl>
              <c:idx val="2"/>
              <c:layout>
                <c:manualLayout>
                  <c:x val="2.3952095808383235E-2"/>
                  <c:y val="-1.406858035732812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32-4E78-B0A5-14B3C9CD56F8}"/>
                </c:ext>
              </c:extLst>
            </c:dLbl>
            <c:dLbl>
              <c:idx val="3"/>
              <c:layout>
                <c:manualLayout>
                  <c:x val="2.1956087824351298E-2"/>
                  <c:y val="-7.03429017866406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32-4E78-B0A5-14B3C9CD56F8}"/>
                </c:ext>
              </c:extLst>
            </c:dLbl>
            <c:dLbl>
              <c:idx val="4"/>
              <c:layout>
                <c:manualLayout>
                  <c:x val="2.39520958083832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32-4E78-B0A5-14B3C9CD56F8}"/>
                </c:ext>
              </c:extLst>
            </c:dLbl>
            <c:dLbl>
              <c:idx val="5"/>
              <c:layout>
                <c:manualLayout>
                  <c:x val="2.5948103792415168E-2"/>
                  <c:y val="-7.03429017866406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32-4E78-B0A5-14B3C9CD5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'Вопросы 6-7'!$B$158:$G$158</c:f>
              <c:strCache>
                <c:ptCount val="6"/>
                <c:pt idx="0">
                  <c:v>Базовая подготовленность выпускников к самостоятельной работе по специальности</c:v>
                </c:pt>
                <c:pt idx="1">
                  <c:v>Умение применять полученные знания на практике</c:v>
                </c:pt>
                <c:pt idx="2">
                  <c:v>Навык командной работы</c:v>
                </c:pt>
                <c:pt idx="3">
                  <c:v>Нацеленность на карьерный рост и профессиональное развитие</c:v>
                </c:pt>
                <c:pt idx="4">
                  <c:v>Готовность и способность к дальнейшему обучению</c:v>
                </c:pt>
                <c:pt idx="5">
                  <c:v>Способность воспринимать и анализировать новую информацию, развивать </c:v>
                </c:pt>
              </c:strCache>
            </c:strRef>
          </c:cat>
          <c:val>
            <c:numRef>
              <c:f>'Вопросы 6-7'!$B$162:$G$162</c:f>
              <c:numCache>
                <c:formatCode>0%</c:formatCode>
                <c:ptCount val="6"/>
                <c:pt idx="0">
                  <c:v>3.5714285714285712E-2</c:v>
                </c:pt>
                <c:pt idx="1">
                  <c:v>3.4482758620689655E-2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32-4E78-B0A5-14B3C9CD56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9337392"/>
        <c:axId val="289337952"/>
      </c:barChart>
      <c:catAx>
        <c:axId val="28933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89337952"/>
        <c:crosses val="autoZero"/>
        <c:auto val="1"/>
        <c:lblAlgn val="ctr"/>
        <c:lblOffset val="100"/>
        <c:noMultiLvlLbl val="0"/>
      </c:catAx>
      <c:valAx>
        <c:axId val="28933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8933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5DEF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568-485B-8AF1-4524BC5DB1B7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68-485B-8AF1-4524BC5DB1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A1-4D68-AA44-515BBE6990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A1-4D68-AA44-515BBE6990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Готов</c:v>
                </c:pt>
                <c:pt idx="1">
                  <c:v>Не готов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8-485B-8AF1-4524BC5DB1B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19A16-2DFE-496F-A7D8-CA255899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EAE4A0-7AEF-4DF8-9975-E105351B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088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A75F1-A44F-455E-9FFE-E77F1AEA1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52282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1CECC4-5EBE-470D-AA6D-BC49507B6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3DD83-CB7F-4519-94C6-B7B3DC558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4F14C2-4C8E-4ABC-B2BA-73A4C51798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281"/>
            <a:ext cx="100030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C94452-2F3A-4DA5-8E75-EFF394DEA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3A3C8-E2CB-41D7-B764-818AF9587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55468-A065-466A-ADCA-A42B5BA24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B463B-3DCF-4482-96B8-A4D3658DF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456" y="365125"/>
            <a:ext cx="9111343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8E249-A53E-4CE9-B4C4-8580927E0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EE15C2-2C22-49AA-BF05-3B3A410B1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A790EC-E10D-48BD-8F73-5D83A5A76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2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2A3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2CF9-86C7-4FEF-B42B-92695AC0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DCE0-4709-4347-9BD1-0ECEA9221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49C24C-B16F-46E3-B702-B2A5B5081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75259"/>
            <a:ext cx="4284436" cy="13900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29BB88-EB33-40F0-8B50-8F9E06666A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981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B85EE-06E8-466E-9F30-BE36FE4B5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20675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611F0-5C39-4DC5-8EEE-4A4300CAD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C0150-6020-4845-9C29-B63DD6A69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5F252-D6BA-4841-92FB-79CF5C17A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F4294F-8F0E-43F1-8B80-09E4911BB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DE41D-9E96-4BDA-B272-5AA27E7D4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0612" y="301170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893FC-0D88-4F2F-BA94-7279976F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4F76D-C796-4BF3-81ED-3A78495FF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63E8AA-66BD-4AEC-971A-AE51A6E782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5DF4E3-234C-47D2-93D3-28AC25093A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044D7-B463-48F0-99F8-8E6BB8DAE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3C9647-4031-4BD5-AC89-052A57E9D2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BC7F4-577B-41C8-A7AC-B11652035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65124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F624F7-4B37-4125-8993-F5E9D19C7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D1C6FA-9182-49CA-9083-E84FEF2FB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06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185130-860E-4413-B451-70E8509CA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208715"/>
            <a:ext cx="3679371" cy="1358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6A371-A50C-4F2F-971F-01A26A6BE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6A374-C2A1-4ED7-9212-6C72CDAC8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C1D1E-063E-4AFE-BD30-93F039A3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A4BFB2-D9B8-428D-B5F9-78DA493E4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FDC0E8-2791-40A2-8EF2-84055FD41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0AF713-2FC1-42A6-9ED3-FDB68465B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40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96F25-355B-40B1-8B22-50E19562B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82D63D-B83D-4DB8-8BFB-F1642EEB5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D9EED-1598-4F13-8C24-17049C4B7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39F730-E001-4B3A-BAD6-51BBB5C53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0E2A4D-75B2-47DB-B8D6-C5C676633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47BA1-1FE9-451E-990E-30F5CF85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2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E8EC1-AD00-4D6C-8981-0D62ADA36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87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5C025-D2CA-4883-872B-0A2B693D1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251" y="1338350"/>
            <a:ext cx="9144000" cy="197210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«Исследование базовой подготовленности выпускников Тверского государственного университета к трудовой деятельности»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8B3FA2-532F-47C6-BCB2-C580F4D99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415" y="3832167"/>
            <a:ext cx="6037810" cy="1424997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>
                <a:solidFill>
                  <a:schemeClr val="bg1"/>
                </a:solidFill>
              </a:rPr>
              <a:t>Марсанова Наталья Николаевна </a:t>
            </a:r>
            <a:r>
              <a:rPr lang="ru-RU" sz="2000" i="1" dirty="0" smtClean="0">
                <a:solidFill>
                  <a:schemeClr val="bg1"/>
                </a:solidFill>
              </a:rPr>
              <a:t>              </a:t>
            </a:r>
            <a:r>
              <a:rPr lang="ru-RU" sz="2000" i="1" dirty="0" err="1" smtClean="0">
                <a:solidFill>
                  <a:schemeClr val="bg1"/>
                </a:solidFill>
              </a:rPr>
              <a:t>и.о</a:t>
            </a:r>
            <a:r>
              <a:rPr lang="ru-RU" sz="2000" i="1" dirty="0" smtClean="0">
                <a:solidFill>
                  <a:schemeClr val="bg1"/>
                </a:solidFill>
              </a:rPr>
              <a:t>. директора Молодёжной </a:t>
            </a:r>
            <a:r>
              <a:rPr lang="ru-RU" sz="2000" i="1" dirty="0">
                <a:solidFill>
                  <a:schemeClr val="bg1"/>
                </a:solidFill>
              </a:rPr>
              <a:t>биржи труда ЦСТМ на базе  </a:t>
            </a:r>
            <a:r>
              <a:rPr lang="ru-RU" sz="2000" i="1" dirty="0" smtClean="0">
                <a:solidFill>
                  <a:schemeClr val="bg1"/>
                </a:solidFill>
              </a:rPr>
              <a:t>                                      Тверского </a:t>
            </a:r>
            <a:r>
              <a:rPr lang="ru-RU" sz="2000" i="1" dirty="0">
                <a:solidFill>
                  <a:schemeClr val="bg1"/>
                </a:solidFill>
              </a:rPr>
              <a:t>государственного </a:t>
            </a:r>
            <a:r>
              <a:rPr lang="ru-RU" sz="2000" i="1" dirty="0" smtClean="0">
                <a:solidFill>
                  <a:schemeClr val="bg1"/>
                </a:solidFill>
              </a:rPr>
              <a:t>университета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4" y="0"/>
            <a:ext cx="1177636" cy="14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9" y="1787918"/>
            <a:ext cx="3286113" cy="2190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56" y="1690688"/>
            <a:ext cx="3431136" cy="2287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2A3DAD"/>
                </a:solidFill>
              </a:rPr>
              <a:t>День </a:t>
            </a:r>
            <a:r>
              <a:rPr lang="en-US" dirty="0">
                <a:solidFill>
                  <a:srgbClr val="2A3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Skills</a:t>
            </a:r>
            <a:endParaRPr lang="ru-RU" dirty="0">
              <a:solidFill>
                <a:srgbClr val="2A3D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88" y="1787918"/>
            <a:ext cx="3285291" cy="2190194"/>
          </a:xfrm>
        </p:spPr>
      </p:pic>
      <p:sp>
        <p:nvSpPr>
          <p:cNvPr id="7" name="TextBox 6"/>
          <p:cNvSpPr txBox="1"/>
          <p:nvPr/>
        </p:nvSpPr>
        <p:spPr>
          <a:xfrm>
            <a:off x="599399" y="4553147"/>
            <a:ext cx="11001081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2F3045"/>
                </a:solidFill>
                <a:latin typeface="Montserrat" panose="00000500000000000000" pitchFamily="2" charset="-52"/>
              </a:rPr>
              <a:t>Открытый диалог </a:t>
            </a:r>
            <a:r>
              <a:rPr lang="ru-RU" dirty="0">
                <a:solidFill>
                  <a:srgbClr val="2F3045"/>
                </a:solidFill>
                <a:latin typeface="Montserrat" panose="00000500000000000000" pitchFamily="2" charset="-52"/>
              </a:rPr>
              <a:t>«Что такое </a:t>
            </a:r>
            <a:r>
              <a:rPr lang="en-US" dirty="0">
                <a:solidFill>
                  <a:srgbClr val="2F3045"/>
                </a:solidFill>
                <a:latin typeface="Montserrat" panose="00000500000000000000" pitchFamily="2" charset="-52"/>
              </a:rPr>
              <a:t>Soft Skills</a:t>
            </a:r>
            <a:r>
              <a:rPr lang="ru-RU" dirty="0">
                <a:solidFill>
                  <a:srgbClr val="2F3045"/>
                </a:solidFill>
                <a:latin typeface="Montserrat" panose="00000500000000000000" pitchFamily="2" charset="-52"/>
              </a:rPr>
              <a:t> и почему они нужны для успешной карьеры?»</a:t>
            </a:r>
            <a:endParaRPr lang="en-US" dirty="0">
              <a:solidFill>
                <a:srgbClr val="2F3045"/>
              </a:solidFill>
              <a:latin typeface="Montserrat" panose="00000500000000000000" pitchFamily="2" charset="-52"/>
            </a:endParaRP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2F3045"/>
                </a:solidFill>
                <a:latin typeface="Montserrat" panose="00000500000000000000" pitchFamily="2" charset="-52"/>
              </a:rPr>
              <a:t>Мастер-классы 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2F3045"/>
                </a:solidFill>
                <a:latin typeface="Montserrat" panose="00000500000000000000" pitchFamily="2" charset="-52"/>
              </a:rPr>
              <a:t>Ассессмент</a:t>
            </a:r>
            <a:r>
              <a:rPr lang="ru-RU" dirty="0">
                <a:solidFill>
                  <a:srgbClr val="2F3045"/>
                </a:solidFill>
                <a:latin typeface="Montserrat" panose="00000500000000000000" pitchFamily="2" charset="-52"/>
              </a:rPr>
              <a:t>-центр от 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val="35537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457" y="216545"/>
            <a:ext cx="7857508" cy="14741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solidFill>
                  <a:srgbClr val="2A3DAD"/>
                </a:solidFill>
              </a:rPr>
              <a:t>Уровень </a:t>
            </a:r>
            <a:r>
              <a:rPr lang="ru-RU" sz="3600" dirty="0">
                <a:solidFill>
                  <a:srgbClr val="2A3DAD"/>
                </a:solidFill>
              </a:rPr>
              <a:t>развития </a:t>
            </a:r>
            <a:r>
              <a:rPr lang="ru-RU" sz="3600" i="1" dirty="0" err="1">
                <a:solidFill>
                  <a:srgbClr val="2A3DAD"/>
                </a:solidFill>
              </a:rPr>
              <a:t>soft</a:t>
            </a:r>
            <a:r>
              <a:rPr lang="ru-RU" sz="3600" i="1" dirty="0">
                <a:solidFill>
                  <a:srgbClr val="2A3DAD"/>
                </a:solidFill>
              </a:rPr>
              <a:t> </a:t>
            </a:r>
            <a:r>
              <a:rPr lang="ru-RU" sz="3600" i="1" dirty="0" err="1">
                <a:solidFill>
                  <a:srgbClr val="2A3DAD"/>
                </a:solidFill>
              </a:rPr>
              <a:t>skills</a:t>
            </a:r>
            <a:r>
              <a:rPr lang="ru-RU" sz="3600" i="1" dirty="0">
                <a:solidFill>
                  <a:srgbClr val="2A3DAD"/>
                </a:solidFill>
              </a:rPr>
              <a:t> </a:t>
            </a:r>
            <a:r>
              <a:rPr lang="ru-RU" sz="3600" dirty="0" smtClean="0">
                <a:solidFill>
                  <a:srgbClr val="2A3DAD"/>
                </a:solidFill>
              </a:rPr>
              <a:t>у выпускников </a:t>
            </a:r>
            <a:r>
              <a:rPr lang="ru-RU" sz="3600" dirty="0">
                <a:solidFill>
                  <a:srgbClr val="2A3DAD"/>
                </a:solidFill>
              </a:rPr>
              <a:t>ТвГУ </a:t>
            </a:r>
            <a:br>
              <a:rPr lang="ru-RU" sz="3600" dirty="0">
                <a:solidFill>
                  <a:srgbClr val="2A3DAD"/>
                </a:solidFill>
              </a:rPr>
            </a:br>
            <a:r>
              <a:rPr lang="ru-RU" sz="3600" dirty="0">
                <a:solidFill>
                  <a:srgbClr val="2A3DAD"/>
                </a:solidFill>
              </a:rPr>
              <a:t>по оценке </a:t>
            </a:r>
            <a:r>
              <a:rPr lang="ru-RU" sz="3600" dirty="0" smtClean="0">
                <a:solidFill>
                  <a:srgbClr val="2A3DAD"/>
                </a:solidFill>
              </a:rPr>
              <a:t>работодателей</a:t>
            </a:r>
            <a:endParaRPr lang="ru-RU" sz="3600" dirty="0">
              <a:solidFill>
                <a:srgbClr val="2A3DA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59" y="216545"/>
            <a:ext cx="1177636" cy="1474143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86817825"/>
              </p:ext>
            </p:extLst>
          </p:nvPr>
        </p:nvGraphicFramePr>
        <p:xfrm>
          <a:off x="1172295" y="2025362"/>
          <a:ext cx="9867007" cy="396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6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53" y="987425"/>
            <a:ext cx="4180703" cy="8001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Готовность работодателей принимать </a:t>
            </a:r>
            <a:r>
              <a:rPr lang="ru-RU" sz="2000" dirty="0"/>
              <a:t>студентов на практики и стажировки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24181437"/>
              </p:ext>
            </p:extLst>
          </p:nvPr>
        </p:nvGraphicFramePr>
        <p:xfrm>
          <a:off x="386500" y="2108021"/>
          <a:ext cx="4291215" cy="332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352" y="1138254"/>
            <a:ext cx="3421505" cy="24439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994" y="2700853"/>
            <a:ext cx="4863642" cy="27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7838" y="2356701"/>
            <a:ext cx="9273684" cy="8636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Контакты ЦСТМ ТвГУ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97838" y="3220339"/>
            <a:ext cx="10515600" cy="247121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ru-RU" dirty="0" smtClean="0"/>
              <a:t>Тел</a:t>
            </a:r>
            <a:r>
              <a:rPr lang="ru-RU" dirty="0"/>
              <a:t>. </a:t>
            </a:r>
            <a:r>
              <a:rPr lang="ru-RU" dirty="0" smtClean="0"/>
              <a:t>35-89-42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сайт </a:t>
            </a:r>
            <a:r>
              <a:rPr lang="en-US" dirty="0" err="1"/>
              <a:t>cstm</a:t>
            </a:r>
            <a:r>
              <a:rPr lang="ru-RU" dirty="0"/>
              <a:t>.</a:t>
            </a:r>
            <a:r>
              <a:rPr lang="en-US" dirty="0" err="1"/>
              <a:t>tversu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  <a:p>
            <a:pPr>
              <a:lnSpc>
                <a:spcPct val="170000"/>
              </a:lnSpc>
            </a:pPr>
            <a:r>
              <a:rPr lang="ru-RU" dirty="0" smtClean="0"/>
              <a:t>аккаунт </a:t>
            </a:r>
            <a:r>
              <a:rPr lang="ru-RU" dirty="0"/>
              <a:t>ЦСТМ в ВК: vk.com/</a:t>
            </a:r>
            <a:r>
              <a:rPr lang="en-US" dirty="0" err="1"/>
              <a:t>cstm</a:t>
            </a:r>
            <a:r>
              <a:rPr lang="ru-RU" dirty="0"/>
              <a:t>_</a:t>
            </a:r>
            <a:r>
              <a:rPr lang="ru-RU" dirty="0" err="1"/>
              <a:t>tvgu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4" y="0"/>
            <a:ext cx="1177636" cy="14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5"/>
          <p:cNvSpPr>
            <a:spLocks noChangeArrowheads="1"/>
          </p:cNvSpPr>
          <p:nvPr/>
        </p:nvSpPr>
        <p:spPr bwMode="gray">
          <a:xfrm>
            <a:off x="3653119" y="205219"/>
            <a:ext cx="5490881" cy="15025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FE5808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4688697" y="249541"/>
            <a:ext cx="3744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Центр </a:t>
            </a:r>
            <a:r>
              <a:rPr lang="ru-RU" sz="1800" dirty="0">
                <a:solidFill>
                  <a:schemeClr val="tx1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содействия трудоустройству </a:t>
            </a:r>
            <a:r>
              <a:rPr lang="ru-RU" sz="1800" dirty="0" smtClean="0">
                <a:solidFill>
                  <a:schemeClr val="tx1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молодёжи</a:t>
            </a:r>
            <a:endParaRPr lang="ru-RU" sz="1800" dirty="0">
              <a:solidFill>
                <a:schemeClr val="tx1"/>
              </a:solidFill>
              <a:latin typeface="Montserrat" panose="000005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4336997" y="916480"/>
            <a:ext cx="4182306" cy="79131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FE5808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4991646" y="1003292"/>
            <a:ext cx="29968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Молодёжная биржа труда</a:t>
            </a:r>
            <a:endParaRPr lang="ru-RU" sz="1800" dirty="0">
              <a:solidFill>
                <a:schemeClr val="tx1"/>
              </a:solidFill>
              <a:latin typeface="Montserrat" panose="000005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653119" y="1706186"/>
            <a:ext cx="944225" cy="518455"/>
          </a:xfrm>
          <a:prstGeom prst="straightConnector1">
            <a:avLst/>
          </a:prstGeom>
          <a:ln w="38100">
            <a:solidFill>
              <a:srgbClr val="FE58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63406" y="1705000"/>
            <a:ext cx="5136" cy="298963"/>
          </a:xfrm>
          <a:prstGeom prst="straightConnector1">
            <a:avLst/>
          </a:prstGeom>
          <a:ln w="38100">
            <a:solidFill>
              <a:srgbClr val="FE58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243250" y="1705000"/>
            <a:ext cx="755330" cy="432853"/>
          </a:xfrm>
          <a:prstGeom prst="straightConnector1">
            <a:avLst/>
          </a:prstGeom>
          <a:ln w="38100">
            <a:solidFill>
              <a:srgbClr val="FE58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61451" y="2234388"/>
            <a:ext cx="3281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57C1E2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Трудоустройство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88697" y="1965413"/>
            <a:ext cx="3635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57C1E2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Адаптация к рынку труда</a:t>
            </a:r>
            <a:endParaRPr lang="ru-RU" b="1" dirty="0">
              <a:solidFill>
                <a:srgbClr val="57C1E2"/>
              </a:solidFill>
              <a:latin typeface="Montserrat" panose="000005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33609" y="2095889"/>
            <a:ext cx="3262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57C1E2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Другие виды</a:t>
            </a:r>
            <a:r>
              <a:rPr lang="ru-RU" b="1" baseline="0" dirty="0" smtClean="0">
                <a:solidFill>
                  <a:srgbClr val="57C1E2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 деятельности</a:t>
            </a:r>
            <a:endParaRPr lang="ru-RU" b="1" dirty="0">
              <a:solidFill>
                <a:srgbClr val="57C1E2"/>
              </a:solidFill>
              <a:latin typeface="Montserrat" panose="000005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0949" y="2793933"/>
            <a:ext cx="25960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Вакансии: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полный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рабочий 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день,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гибкий график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Временная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работа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Отряд «Помощник»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Практика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Стажировки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Презентации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стречи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работодателями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8697" y="2392983"/>
            <a:ext cx="420693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Психодиагностический комплекс «Якоря карьеры»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Индивидуальные и психологические тренинги 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Факультатив «Технологии эффективного трудоустройства»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Тренинги на 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развитие 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soft skills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Обучающие 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мастер-классы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600" dirty="0" smtClean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студентов-«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Карьерный взлет»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Экскурсии в компании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Тренинги мастер-классы от работодателей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Ночь карьеры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Студенческий форум «</a:t>
            </a:r>
            <a:r>
              <a:rPr lang="en-US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PRO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Успех!» и т.д.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2081" y="2755111"/>
            <a:ext cx="28284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Написание методических материалов, статей по проблематике трудоустройства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Проведение опросов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Работа с соискателями с инвалидностью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Мониторинги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Участие в конференциях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Отчетность и т.д.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199" y="365124"/>
            <a:ext cx="5928133" cy="111654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2A3DAD"/>
                </a:solidFill>
              </a:rPr>
              <a:t>НОЧЬ </a:t>
            </a:r>
            <a:r>
              <a:rPr lang="ru-RU" dirty="0" smtClean="0">
                <a:solidFill>
                  <a:srgbClr val="2A3DAD"/>
                </a:solidFill>
              </a:rPr>
              <a:t>КАРЬЕРЫ 2019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2" y="3720307"/>
            <a:ext cx="4129095" cy="2752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"/>
          <a:stretch/>
        </p:blipFill>
        <p:spPr>
          <a:xfrm>
            <a:off x="2579975" y="1238595"/>
            <a:ext cx="5127874" cy="3315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812">
            <a:off x="6484362" y="1359206"/>
            <a:ext cx="2909454" cy="4364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22963" r="25474" b="5186"/>
          <a:stretch/>
        </p:blipFill>
        <p:spPr>
          <a:xfrm>
            <a:off x="8218945" y="3246932"/>
            <a:ext cx="3921659" cy="31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49134"/>
            <a:ext cx="3932237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2F3045"/>
                </a:solidFill>
              </a:rPr>
              <a:t>НОЧЬ </a:t>
            </a:r>
            <a:br>
              <a:rPr lang="ru-RU" b="1" dirty="0" smtClean="0">
                <a:solidFill>
                  <a:srgbClr val="2F3045"/>
                </a:solidFill>
              </a:rPr>
            </a:br>
            <a:r>
              <a:rPr lang="ru-RU" b="1" dirty="0" smtClean="0">
                <a:solidFill>
                  <a:srgbClr val="2F3045"/>
                </a:solidFill>
              </a:rPr>
              <a:t>КАРЬЕРЫ </a:t>
            </a:r>
            <a:br>
              <a:rPr lang="ru-RU" b="1" dirty="0" smtClean="0">
                <a:solidFill>
                  <a:srgbClr val="2F3045"/>
                </a:solidFill>
              </a:rPr>
            </a:br>
            <a:r>
              <a:rPr lang="ru-RU" b="1" dirty="0" smtClean="0">
                <a:solidFill>
                  <a:srgbClr val="2F3045"/>
                </a:solidFill>
              </a:rPr>
              <a:t>2019</a:t>
            </a:r>
            <a:endParaRPr lang="ru-RU" b="1" dirty="0">
              <a:solidFill>
                <a:srgbClr val="2F3045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820779"/>
            <a:ext cx="5552700" cy="4318462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rgbClr val="2F304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F3045"/>
                </a:solidFill>
              </a:rPr>
              <a:t>18 АПРЕЛЯ </a:t>
            </a:r>
            <a:r>
              <a:rPr lang="ru-RU" b="1" dirty="0" smtClean="0">
                <a:solidFill>
                  <a:srgbClr val="2F3045"/>
                </a:solidFill>
              </a:rPr>
              <a:t>2019 года</a:t>
            </a:r>
            <a:endParaRPr lang="ru-RU" b="1" dirty="0">
              <a:solidFill>
                <a:srgbClr val="2F304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2F3045"/>
                </a:solidFill>
              </a:rPr>
              <a:t>400 </a:t>
            </a:r>
            <a:r>
              <a:rPr lang="ru-RU" b="1" dirty="0">
                <a:solidFill>
                  <a:srgbClr val="2F3045"/>
                </a:solidFill>
              </a:rPr>
              <a:t>УЧАСТНИКОВ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2F3045"/>
                </a:solidFill>
              </a:rPr>
              <a:t>40 </a:t>
            </a:r>
            <a:r>
              <a:rPr lang="ru-RU" b="1" dirty="0">
                <a:solidFill>
                  <a:srgbClr val="2F3045"/>
                </a:solidFill>
              </a:rPr>
              <a:t>РАБОТОДАТЕЛЕЙ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F3045"/>
                </a:solidFill>
              </a:rPr>
              <a:t>894 ВАКАНСИИ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rgbClr val="2F304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F3045"/>
                </a:solidFill>
              </a:rPr>
              <a:t>Ярмарка вакансий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F3045"/>
                </a:solidFill>
              </a:rPr>
              <a:t>Мастер-классы и </a:t>
            </a:r>
            <a:r>
              <a:rPr lang="ru-RU" b="1" dirty="0" err="1">
                <a:solidFill>
                  <a:srgbClr val="2F3045"/>
                </a:solidFill>
              </a:rPr>
              <a:t>воркшопы</a:t>
            </a:r>
            <a:r>
              <a:rPr lang="ru-RU" b="1" dirty="0">
                <a:solidFill>
                  <a:srgbClr val="2F3045"/>
                </a:solidFill>
              </a:rPr>
              <a:t> от работодателей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F3045"/>
                </a:solidFill>
              </a:rPr>
              <a:t>Презентации от компаний-работодателей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F3045"/>
                </a:solidFill>
              </a:rPr>
              <a:t>Бизнес- и креативная игры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F3045"/>
                </a:solidFill>
              </a:rPr>
              <a:t>Игротека с настольными играми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F3045"/>
                </a:solidFill>
              </a:rPr>
              <a:t>Фотозона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err="1">
                <a:solidFill>
                  <a:srgbClr val="2F3045"/>
                </a:solidFill>
              </a:rPr>
              <a:t>Фреш</a:t>
            </a:r>
            <a:r>
              <a:rPr lang="ru-RU" b="1" dirty="0">
                <a:solidFill>
                  <a:srgbClr val="2F3045"/>
                </a:solidFill>
              </a:rPr>
              <a:t>-бар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2F3045"/>
                </a:solidFill>
              </a:rPr>
              <a:t>…и многое другое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68944"/>
            <a:ext cx="4537110" cy="32007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657930"/>
            <a:ext cx="4537110" cy="32000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969433" y="4039985"/>
            <a:ext cx="274320" cy="2493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877993" y="398001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C252D"/>
                </a:solidFill>
              </a:rPr>
              <a:t>40</a:t>
            </a:r>
            <a:endParaRPr lang="ru-RU" b="1" dirty="0">
              <a:solidFill>
                <a:srgbClr val="2C2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41" y="2415681"/>
            <a:ext cx="2970684" cy="19804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199" y="364347"/>
            <a:ext cx="6004025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A3DAD"/>
                </a:solidFill>
              </a:rPr>
              <a:t>Ярмарка вакансий</a:t>
            </a:r>
            <a:endParaRPr lang="ru-RU" dirty="0">
              <a:solidFill>
                <a:srgbClr val="2A3DA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40" y="364347"/>
            <a:ext cx="2970684" cy="1980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40" y="4467016"/>
            <a:ext cx="2970685" cy="1980456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-185771" y="1396538"/>
            <a:ext cx="7833480" cy="2038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rgbClr val="2F3045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https://pp.userapi.com/c850524/v850524507/fdc72/BGRIw541JmQ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1" y="1822914"/>
            <a:ext cx="6716682" cy="41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45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199" y="364347"/>
            <a:ext cx="6004025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2A3DAD"/>
                </a:solidFill>
              </a:rPr>
              <a:t>Ярмарка вакансий</a:t>
            </a:r>
            <a:endParaRPr lang="ru-RU" dirty="0">
              <a:solidFill>
                <a:srgbClr val="2A3DAD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-185771" y="1396538"/>
            <a:ext cx="7833480" cy="2038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rgbClr val="2F3045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 descr="https://pp.userapi.com/c850524/v850524507/fdd02/2WcCXGSxr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35" y="1864478"/>
            <a:ext cx="6525489" cy="41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37" y="2391956"/>
            <a:ext cx="2970685" cy="1980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38" y="4467016"/>
            <a:ext cx="2970685" cy="1980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38" y="311010"/>
            <a:ext cx="2970684" cy="19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101" y="365124"/>
            <a:ext cx="9111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E20647"/>
                </a:solidFill>
              </a:rPr>
              <a:t>Анализ обратной связи от РАБОТОДАТЕЛЕЙ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01" y="1690687"/>
            <a:ext cx="6400800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216544"/>
            <a:ext cx="1177636" cy="14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Перспективы </a:t>
            </a:r>
            <a:br>
              <a:rPr lang="ru-RU" dirty="0" smtClean="0"/>
            </a:br>
            <a:r>
              <a:rPr lang="ru-RU" dirty="0" smtClean="0"/>
              <a:t>трудоустройства выпускников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7877052"/>
              </p:ext>
            </p:extLst>
          </p:nvPr>
        </p:nvGraphicFramePr>
        <p:xfrm>
          <a:off x="706583" y="2189675"/>
          <a:ext cx="4393318" cy="365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Выноска со стрелкой влево 2"/>
          <p:cNvSpPr/>
          <p:nvPr/>
        </p:nvSpPr>
        <p:spPr>
          <a:xfrm>
            <a:off x="4522124" y="3632662"/>
            <a:ext cx="3823854" cy="1296786"/>
          </a:xfrm>
          <a:prstGeom prst="leftArrowCallout">
            <a:avLst>
              <a:gd name="adj1" fmla="val 8333"/>
              <a:gd name="adj2" fmla="val 15384"/>
              <a:gd name="adj3" fmla="val 59615"/>
              <a:gd name="adj4" fmla="val 63940"/>
            </a:avLst>
          </a:prstGeom>
          <a:solidFill>
            <a:srgbClr val="57C1E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latin typeface="Montserrat" panose="00000500000000000000" pitchFamily="2" charset="-52"/>
              </a:rPr>
              <a:t>67 %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endParaRPr lang="ru-RU" sz="16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выпускников 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2019г.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трудоустроены </a:t>
            </a:r>
            <a:r>
              <a:rPr lang="ru-RU" sz="1600" b="1" dirty="0">
                <a:solidFill>
                  <a:schemeClr val="tx1"/>
                </a:solidFill>
                <a:latin typeface="Montserrat" panose="00000500000000000000" pitchFamily="2" charset="-52"/>
              </a:rPr>
              <a:t>по специальности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32" y="2216293"/>
            <a:ext cx="2418368" cy="36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2458" y="415925"/>
            <a:ext cx="773281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2A3DAD"/>
                </a:solidFill>
              </a:rPr>
              <a:t>Факторы</a:t>
            </a:r>
            <a:r>
              <a:rPr lang="ru-RU" sz="3100" dirty="0">
                <a:solidFill>
                  <a:srgbClr val="2A3DAD"/>
                </a:solidFill>
              </a:rPr>
              <a:t>, оказывающие наибольшее влияние на эффективность профессиональной деятельности</a:t>
            </a:r>
            <a:r>
              <a:rPr lang="ru-RU" dirty="0">
                <a:solidFill>
                  <a:srgbClr val="2A3DAD"/>
                </a:solidFill>
              </a:rPr>
              <a:t/>
            </a:r>
            <a:br>
              <a:rPr lang="ru-RU" dirty="0">
                <a:solidFill>
                  <a:srgbClr val="2A3DAD"/>
                </a:solidFill>
              </a:rPr>
            </a:br>
            <a:endParaRPr lang="ru-RU" dirty="0">
              <a:solidFill>
                <a:srgbClr val="2A3DAD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582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22" y="149630"/>
            <a:ext cx="1177636" cy="14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251</Words>
  <Application>Microsoft Office PowerPoint</Application>
  <PresentationFormat>Широкоэкранный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Montserrat</vt:lpstr>
      <vt:lpstr>Verdana</vt:lpstr>
      <vt:lpstr>Wingdings</vt:lpstr>
      <vt:lpstr>Тема Office</vt:lpstr>
      <vt:lpstr>«Исследование базовой подготовленности выпускников Тверского государственного университета к трудовой деятельности»</vt:lpstr>
      <vt:lpstr>Презентация PowerPoint</vt:lpstr>
      <vt:lpstr>НОЧЬ КАРЬЕРЫ 2019</vt:lpstr>
      <vt:lpstr>НОЧЬ  КАРЬЕРЫ  2019</vt:lpstr>
      <vt:lpstr>Ярмарка вакансий</vt:lpstr>
      <vt:lpstr>Ярмарка вакансий</vt:lpstr>
      <vt:lpstr>Анализ обратной связи от РАБОТОДАТЕЛЕЙ</vt:lpstr>
      <vt:lpstr>Перспективы  трудоустройства выпускников</vt:lpstr>
      <vt:lpstr> Факторы, оказывающие наибольшее влияние на эффективность профессиональной деятельности </vt:lpstr>
      <vt:lpstr>День Soft Skills</vt:lpstr>
      <vt:lpstr> Уровень развития soft skills у выпускников ТвГУ  по оценке работодателей</vt:lpstr>
      <vt:lpstr>Готовность работодателей принимать студентов на практики и стажировки</vt:lpstr>
      <vt:lpstr>Контакты ЦСТМ ТвГУ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Кравченко</dc:creator>
  <cp:lastModifiedBy>Марсанова Наталья Николаевна</cp:lastModifiedBy>
  <cp:revision>30</cp:revision>
  <dcterms:created xsi:type="dcterms:W3CDTF">2020-02-13T08:15:29Z</dcterms:created>
  <dcterms:modified xsi:type="dcterms:W3CDTF">2020-02-18T13:56:29Z</dcterms:modified>
</cp:coreProperties>
</file>